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3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p:scale>
          <a:sx n="33" d="100"/>
          <a:sy n="33" d="100"/>
        </p:scale>
        <p:origin x="-1530" y="3318"/>
      </p:cViewPr>
      <p:guideLst>
        <p:guide orient="horz" pos="12472"/>
        <p:guide pos="1020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xmlns=""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xmlns=""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xmlns=""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xmlns=""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pPr/>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xmlns=""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xmlns=""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pPr/>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xmlns=""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pPr/>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xmlns=""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pPr/>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xmlns=""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xmlns=""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pPr/>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pPr/>
              <a:t>‹#›</a:t>
            </a:fld>
            <a:endParaRPr lang="en-US"/>
          </a:p>
        </p:txBody>
      </p:sp>
    </p:spTree>
    <p:extLst>
      <p:ext uri="{BB962C8B-B14F-4D97-AF65-F5344CB8AC3E}">
        <p14:creationId xmlns:p14="http://schemas.microsoft.com/office/powerpoint/2010/main" xmlns=""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pPr/>
              <a:t>5/15/2026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pPr/>
              <a:t>‹#›</a:t>
            </a:fld>
            <a:endParaRPr lang="en-US"/>
          </a:p>
        </p:txBody>
      </p:sp>
    </p:spTree>
    <p:extLst>
      <p:ext uri="{BB962C8B-B14F-4D97-AF65-F5344CB8AC3E}">
        <p14:creationId xmlns:p14="http://schemas.microsoft.com/office/powerpoint/2010/main" xmlns=""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ionut.bors@scdb-dancu.ro" TargetMode="External"/><Relationship Id="rId7" Type="http://schemas.openxmlformats.org/officeDocument/2006/relationships/image" Target="../media/image4.png"/><Relationship Id="rId2" Type="http://schemas.openxmlformats.org/officeDocument/2006/relationships/hyperlink" Target="mailto:bors.ionut@yahoo.co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bors.ionut@yahoo.co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30507392" cy="2862322"/>
          </a:xfrm>
          <a:prstGeom prst="rect">
            <a:avLst/>
          </a:prstGeom>
          <a:noFill/>
        </p:spPr>
        <p:txBody>
          <a:bodyPr wrap="square" rtlCol="0">
            <a:spAutoFit/>
          </a:bodyPr>
          <a:lstStyle/>
          <a:p>
            <a:pPr algn="ctr"/>
            <a:r>
              <a:rPr lang="ro-RO" sz="6000" b="1" dirty="0" smtClean="0">
                <a:latin typeface="Arial" pitchFamily="34" charset="0"/>
                <a:cs typeface="Arial" pitchFamily="34" charset="0"/>
              </a:rPr>
              <a:t>TERAPIA CU PLASMĂ BOGATĂ ÎN TROMBOCITE: O ABORDARE TERAPEUTICĂ PROMIȚĂTOARE ÎN REPRODUCEREA TAURINELOR</a:t>
            </a:r>
            <a:endParaRPr lang="ro-RO" sz="6000" dirty="0" smtClean="0">
              <a:latin typeface="Arial" pitchFamily="34" charset="0"/>
              <a:cs typeface="Arial" pitchFamily="34" charset="0"/>
            </a:endParaRPr>
          </a:p>
          <a:p>
            <a:r>
              <a:rPr lang="en-US" sz="6000" b="1" dirty="0" smtClean="0"/>
              <a:t> </a:t>
            </a:r>
            <a:endParaRPr lang="ro-RO" sz="6000" dirty="0" smtClean="0"/>
          </a:p>
        </p:txBody>
      </p:sp>
      <p:sp>
        <p:nvSpPr>
          <p:cNvPr id="19" name="TextBox 18"/>
          <p:cNvSpPr txBox="1"/>
          <p:nvPr/>
        </p:nvSpPr>
        <p:spPr>
          <a:xfrm>
            <a:off x="1771853" y="8660612"/>
            <a:ext cx="30203572" cy="2862322"/>
          </a:xfrm>
          <a:prstGeom prst="rect">
            <a:avLst/>
          </a:prstGeom>
          <a:noFill/>
        </p:spPr>
        <p:txBody>
          <a:bodyPr wrap="square" rtlCol="0">
            <a:spAutoFit/>
          </a:bodyPr>
          <a:lstStyle/>
          <a:p>
            <a:pPr algn="r"/>
            <a:r>
              <a:rPr lang="ro-RO" sz="3600" b="1" cap="all" dirty="0" smtClean="0">
                <a:latin typeface="Arial" pitchFamily="34" charset="0"/>
                <a:cs typeface="Arial" pitchFamily="34" charset="0"/>
              </a:rPr>
              <a:t>Borș </a:t>
            </a:r>
            <a:r>
              <a:rPr lang="ro-RO" sz="3600" b="1" dirty="0" smtClean="0">
                <a:latin typeface="Arial" pitchFamily="34" charset="0"/>
                <a:cs typeface="Arial" pitchFamily="34" charset="0"/>
              </a:rPr>
              <a:t>Silviu-Ionuț</a:t>
            </a:r>
            <a:r>
              <a:rPr lang="ro-RO" sz="3600" b="1" baseline="30000" dirty="0" smtClean="0">
                <a:latin typeface="Arial" pitchFamily="34" charset="0"/>
                <a:cs typeface="Arial" pitchFamily="34" charset="0"/>
              </a:rPr>
              <a:t>1</a:t>
            </a:r>
            <a:r>
              <a:rPr lang="ro-RO" sz="3600" b="1" cap="all" dirty="0" smtClean="0">
                <a:latin typeface="Arial" pitchFamily="34" charset="0"/>
                <a:cs typeface="Arial" pitchFamily="34" charset="0"/>
              </a:rPr>
              <a:t>*, Hârbu </a:t>
            </a:r>
            <a:r>
              <a:rPr lang="ro-RO" sz="3600" b="1" dirty="0" smtClean="0">
                <a:latin typeface="Arial" pitchFamily="34" charset="0"/>
                <a:cs typeface="Arial" pitchFamily="34" charset="0"/>
              </a:rPr>
              <a:t>Amalia-Ioana</a:t>
            </a:r>
            <a:r>
              <a:rPr lang="ro-RO" sz="3600" b="1" baseline="30000" dirty="0" smtClean="0">
                <a:latin typeface="Arial" pitchFamily="34" charset="0"/>
                <a:cs typeface="Arial" pitchFamily="34" charset="0"/>
              </a:rPr>
              <a:t>2</a:t>
            </a:r>
            <a:r>
              <a:rPr lang="ro-RO" sz="3600" b="1" dirty="0" smtClean="0">
                <a:latin typeface="Arial" pitchFamily="34" charset="0"/>
                <a:cs typeface="Arial" pitchFamily="34" charset="0"/>
              </a:rPr>
              <a:t>, ARITON Adina-Mirela</a:t>
            </a:r>
            <a:r>
              <a:rPr lang="ro-RO" sz="3600" b="1" baseline="30000" dirty="0" smtClean="0">
                <a:latin typeface="Arial" pitchFamily="34" charset="0"/>
                <a:cs typeface="Arial" pitchFamily="34" charset="0"/>
              </a:rPr>
              <a:t>1</a:t>
            </a:r>
            <a:r>
              <a:rPr lang="ro-RO" sz="3600" b="1" dirty="0" smtClean="0">
                <a:latin typeface="Arial" pitchFamily="34" charset="0"/>
                <a:cs typeface="Arial" pitchFamily="34" charset="0"/>
              </a:rPr>
              <a:t>, BUGEAC Teodor</a:t>
            </a:r>
            <a:r>
              <a:rPr lang="ro-RO" sz="3600" b="1" baseline="30000" dirty="0" smtClean="0">
                <a:latin typeface="Arial" pitchFamily="34" charset="0"/>
                <a:cs typeface="Arial" pitchFamily="34" charset="0"/>
              </a:rPr>
              <a:t>1</a:t>
            </a:r>
            <a:r>
              <a:rPr lang="ro-RO" sz="3600" b="1" dirty="0" smtClean="0">
                <a:latin typeface="Arial" pitchFamily="34" charset="0"/>
                <a:cs typeface="Arial" pitchFamily="34" charset="0"/>
              </a:rPr>
              <a:t>, POROȘNICU Ioana</a:t>
            </a:r>
            <a:r>
              <a:rPr lang="ro-RO" sz="3600" b="1" baseline="30000" dirty="0" smtClean="0">
                <a:latin typeface="Arial" pitchFamily="34" charset="0"/>
                <a:cs typeface="Arial" pitchFamily="34" charset="0"/>
              </a:rPr>
              <a:t>1</a:t>
            </a:r>
            <a:r>
              <a:rPr lang="ro-RO" sz="3600" b="1" dirty="0" smtClean="0">
                <a:latin typeface="Arial" pitchFamily="34" charset="0"/>
                <a:cs typeface="Arial" pitchFamily="34" charset="0"/>
              </a:rPr>
              <a:t>, VINTILĂ Vasile</a:t>
            </a:r>
            <a:r>
              <a:rPr lang="ro-RO" sz="3600" b="1" baseline="30000" dirty="0" smtClean="0">
                <a:latin typeface="Arial" pitchFamily="34" charset="0"/>
                <a:cs typeface="Arial" pitchFamily="34" charset="0"/>
              </a:rPr>
              <a:t>1</a:t>
            </a:r>
            <a:endParaRPr lang="ro-RO" sz="3600" dirty="0" smtClean="0">
              <a:latin typeface="Arial" pitchFamily="34" charset="0"/>
              <a:cs typeface="Arial" pitchFamily="34" charset="0"/>
            </a:endParaRPr>
          </a:p>
          <a:p>
            <a:pPr algn="r"/>
            <a:r>
              <a:rPr lang="ro-RO" sz="3600" b="1" cap="all" dirty="0" smtClean="0">
                <a:latin typeface="Arial" pitchFamily="34" charset="0"/>
                <a:cs typeface="Arial" pitchFamily="34" charset="0"/>
              </a:rPr>
              <a:t> </a:t>
            </a:r>
            <a:endParaRPr lang="ro-RO" sz="3600" dirty="0" smtClean="0">
              <a:latin typeface="Arial" pitchFamily="34" charset="0"/>
              <a:cs typeface="Arial" pitchFamily="34" charset="0"/>
            </a:endParaRPr>
          </a:p>
          <a:p>
            <a:pPr algn="r"/>
            <a:r>
              <a:rPr lang="en-US" sz="3600" baseline="30000" dirty="0" smtClean="0">
                <a:latin typeface="Arial" pitchFamily="34" charset="0"/>
                <a:cs typeface="Arial" pitchFamily="34" charset="0"/>
              </a:rPr>
              <a:t>1</a:t>
            </a:r>
            <a:r>
              <a:rPr lang="ro-RO" sz="3600" dirty="0" smtClean="0">
                <a:latin typeface="Arial" pitchFamily="34" charset="0"/>
                <a:cs typeface="Arial" pitchFamily="34" charset="0"/>
              </a:rPr>
              <a:t>Stațiunea de Cercetare-Dezvoltare pentru Creșterea Bovinelor</a:t>
            </a:r>
            <a:r>
              <a:rPr lang="en-US" sz="3600" dirty="0" smtClean="0">
                <a:latin typeface="Arial" pitchFamily="34" charset="0"/>
                <a:cs typeface="Arial" pitchFamily="34" charset="0"/>
              </a:rPr>
              <a:t>, 707252 </a:t>
            </a:r>
            <a:r>
              <a:rPr lang="en-US" sz="3600" dirty="0" err="1" smtClean="0">
                <a:latin typeface="Arial" pitchFamily="34" charset="0"/>
                <a:cs typeface="Arial" pitchFamily="34" charset="0"/>
              </a:rPr>
              <a:t>Dancu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Iaşi</a:t>
            </a:r>
            <a:r>
              <a:rPr lang="en-US" sz="3600" dirty="0" smtClean="0">
                <a:latin typeface="Arial" pitchFamily="34" charset="0"/>
                <a:cs typeface="Arial" pitchFamily="34" charset="0"/>
              </a:rPr>
              <a:t>, Romania; </a:t>
            </a:r>
            <a:endParaRPr lang="ro-RO" sz="3600" dirty="0" smtClean="0">
              <a:latin typeface="Arial" pitchFamily="34" charset="0"/>
              <a:cs typeface="Arial" pitchFamily="34" charset="0"/>
            </a:endParaRPr>
          </a:p>
          <a:p>
            <a:pPr algn="r"/>
            <a:r>
              <a:rPr lang="en-US" sz="3600" baseline="30000" dirty="0" smtClean="0">
                <a:latin typeface="Arial" pitchFamily="34" charset="0"/>
                <a:cs typeface="Arial" pitchFamily="34" charset="0"/>
              </a:rPr>
              <a:t>2</a:t>
            </a:r>
            <a:r>
              <a:rPr lang="en-US" sz="3600" dirty="0" smtClean="0">
                <a:latin typeface="Arial" pitchFamily="34" charset="0"/>
                <a:cs typeface="Arial" pitchFamily="34" charset="0"/>
              </a:rPr>
              <a:t>Universit</a:t>
            </a:r>
            <a:r>
              <a:rPr lang="ro-RO" sz="3600" dirty="0" smtClean="0">
                <a:latin typeface="Arial" pitchFamily="34" charset="0"/>
                <a:cs typeface="Arial" pitchFamily="34" charset="0"/>
              </a:rPr>
              <a:t>atea pentru Științele Vieții</a:t>
            </a:r>
            <a:r>
              <a:rPr lang="en-US" sz="3600" dirty="0" smtClean="0">
                <a:latin typeface="Arial" pitchFamily="34" charset="0"/>
                <a:cs typeface="Arial" pitchFamily="34" charset="0"/>
              </a:rPr>
              <a:t>„Ion </a:t>
            </a:r>
            <a:r>
              <a:rPr lang="en-US" sz="3600" dirty="0" err="1" smtClean="0">
                <a:latin typeface="Arial" pitchFamily="34" charset="0"/>
                <a:cs typeface="Arial" pitchFamily="34" charset="0"/>
              </a:rPr>
              <a:t>Ionescu</a:t>
            </a:r>
            <a:r>
              <a:rPr lang="en-US" sz="3600" dirty="0" smtClean="0">
                <a:latin typeface="Arial" pitchFamily="34" charset="0"/>
                <a:cs typeface="Arial" pitchFamily="34" charset="0"/>
              </a:rPr>
              <a:t> de la Brad” </a:t>
            </a:r>
            <a:r>
              <a:rPr lang="en-US" sz="3600" dirty="0" err="1" smtClean="0">
                <a:latin typeface="Arial" pitchFamily="34" charset="0"/>
                <a:cs typeface="Arial" pitchFamily="34" charset="0"/>
              </a:rPr>
              <a:t>Iaşi</a:t>
            </a:r>
            <a:r>
              <a:rPr lang="en-US" sz="3600" dirty="0" smtClean="0">
                <a:latin typeface="Arial" pitchFamily="34" charset="0"/>
                <a:cs typeface="Arial" pitchFamily="34" charset="0"/>
              </a:rPr>
              <a:t>, 700490 Iasi, Romania;</a:t>
            </a:r>
            <a:endParaRPr lang="ro-RO" sz="3600" dirty="0" smtClean="0">
              <a:latin typeface="Arial" pitchFamily="34" charset="0"/>
              <a:cs typeface="Arial" pitchFamily="34" charset="0"/>
            </a:endParaRPr>
          </a:p>
          <a:p>
            <a:pPr algn="r"/>
            <a:r>
              <a:rPr lang="en-GB" sz="3600" dirty="0" smtClean="0">
                <a:latin typeface="Arial" pitchFamily="34" charset="0"/>
                <a:cs typeface="Arial" pitchFamily="34" charset="0"/>
              </a:rPr>
              <a:t>*</a:t>
            </a:r>
            <a:r>
              <a:rPr lang="ro-RO" sz="3600" dirty="0" smtClean="0">
                <a:latin typeface="Arial" pitchFamily="34" charset="0"/>
                <a:cs typeface="Arial" pitchFamily="34" charset="0"/>
              </a:rPr>
              <a:t>Autor corespondent: </a:t>
            </a:r>
            <a:r>
              <a:rPr lang="ro-RO" sz="3600" u="sng" dirty="0" smtClean="0">
                <a:latin typeface="Arial" pitchFamily="34" charset="0"/>
                <a:cs typeface="Arial" pitchFamily="34" charset="0"/>
                <a:hlinkClick r:id="rId2"/>
              </a:rPr>
              <a:t>bors.ionut@yahoo.com</a:t>
            </a:r>
            <a:r>
              <a:rPr lang="ro-RO" sz="3600" dirty="0" smtClean="0">
                <a:latin typeface="Arial" pitchFamily="34" charset="0"/>
                <a:cs typeface="Arial" pitchFamily="34" charset="0"/>
              </a:rPr>
              <a:t>, </a:t>
            </a:r>
            <a:r>
              <a:rPr lang="ro-RO" sz="3600" u="sng" dirty="0" smtClean="0">
                <a:latin typeface="Arial" pitchFamily="34" charset="0"/>
                <a:cs typeface="Arial" pitchFamily="34" charset="0"/>
                <a:hlinkClick r:id="rId3"/>
              </a:rPr>
              <a:t>ionut.bors@scdb-dancu.ro</a:t>
            </a:r>
            <a:r>
              <a:rPr lang="ro-RO" sz="3600" u="sng" dirty="0" smtClean="0">
                <a:latin typeface="Arial" pitchFamily="34" charset="0"/>
                <a:cs typeface="Arial" pitchFamily="34" charset="0"/>
              </a:rPr>
              <a:t> </a:t>
            </a:r>
            <a:endParaRPr lang="ro-RO" sz="3600" b="1" i="1" dirty="0">
              <a:latin typeface="Arial" charset="0"/>
              <a:ea typeface="Arial" charset="0"/>
              <a:cs typeface="Arial" charset="0"/>
            </a:endParaRPr>
          </a:p>
        </p:txBody>
      </p:sp>
      <p:sp>
        <p:nvSpPr>
          <p:cNvPr id="20" name="TextBox 19"/>
          <p:cNvSpPr txBox="1"/>
          <p:nvPr/>
        </p:nvSpPr>
        <p:spPr>
          <a:xfrm>
            <a:off x="1891895" y="11617295"/>
            <a:ext cx="30083529" cy="8586966"/>
          </a:xfrm>
          <a:prstGeom prst="rect">
            <a:avLst/>
          </a:prstGeom>
          <a:noFill/>
        </p:spPr>
        <p:txBody>
          <a:bodyPr wrap="square" rtlCol="0">
            <a:spAutoFit/>
          </a:bodyPr>
          <a:lstStyle/>
          <a:p>
            <a:r>
              <a:rPr lang="ro-RO" sz="4000" b="1" dirty="0" smtClean="0">
                <a:latin typeface="Arial" charset="0"/>
                <a:ea typeface="Arial" charset="0"/>
                <a:cs typeface="Arial" charset="0"/>
              </a:rPr>
              <a:t>INTRODUCERE</a:t>
            </a:r>
          </a:p>
          <a:p>
            <a:pPr algn="just"/>
            <a:r>
              <a:rPr lang="vi-VN" sz="3200" dirty="0" smtClean="0">
                <a:latin typeface="Arial" charset="0"/>
                <a:ea typeface="Arial" charset="0"/>
                <a:cs typeface="Arial" charset="0"/>
              </a:rPr>
              <a:t>Istoria plasmei bogate în trombocite (PRP) datează de la prima publica</a:t>
            </a:r>
            <a:r>
              <a:rPr lang="ro-RO" sz="3200" dirty="0" smtClean="0">
                <a:latin typeface="Arial" charset="0"/>
                <a:ea typeface="Arial" charset="0"/>
                <a:cs typeface="Arial" charset="0"/>
              </a:rPr>
              <a:t>ție</a:t>
            </a:r>
            <a:r>
              <a:rPr lang="vi-VN" sz="3200" dirty="0" smtClean="0">
                <a:latin typeface="Arial" charset="0"/>
                <a:ea typeface="Arial" charset="0"/>
                <a:cs typeface="Arial" charset="0"/>
              </a:rPr>
              <a:t> în </a:t>
            </a:r>
            <a:r>
              <a:rPr lang="vi-VN" sz="3200" i="1" dirty="0" smtClean="0">
                <a:latin typeface="Arial" charset="0"/>
                <a:ea typeface="Arial" charset="0"/>
                <a:cs typeface="Arial" charset="0"/>
              </a:rPr>
              <a:t>Nature</a:t>
            </a:r>
            <a:r>
              <a:rPr lang="vi-VN" sz="3200" dirty="0" smtClean="0">
                <a:latin typeface="Arial" charset="0"/>
                <a:ea typeface="Arial" charset="0"/>
                <a:cs typeface="Arial" charset="0"/>
              </a:rPr>
              <a:t> (Kingsley, 1954), urmată aproximativ un deceniu mai târziu de primul raport care descrie aplicarea sa terapeutică (Levin și colab., 1964). De atunci, PRP a fost utilizat din ce în ce mai mult atât în ​​medicina umană, cât și în </a:t>
            </a:r>
            <a:r>
              <a:rPr lang="ro-RO" sz="3200" dirty="0" smtClean="0">
                <a:latin typeface="Arial" charset="0"/>
                <a:ea typeface="Arial" charset="0"/>
                <a:cs typeface="Arial" charset="0"/>
              </a:rPr>
              <a:t>medicina</a:t>
            </a:r>
            <a:r>
              <a:rPr lang="vi-VN" sz="3200" dirty="0" smtClean="0">
                <a:latin typeface="Arial" charset="0"/>
                <a:ea typeface="Arial" charset="0"/>
                <a:cs typeface="Arial" charset="0"/>
              </a:rPr>
              <a:t> veterinară, datorită proprietăților sale regenerative, care sunt atribuite concentrației mari de factori de creștere autologi (Foster și colab., 2009).</a:t>
            </a:r>
            <a:r>
              <a:rPr lang="en-US" sz="3200" dirty="0" smtClean="0">
                <a:latin typeface="Arial" charset="0"/>
                <a:ea typeface="Arial" charset="0"/>
                <a:cs typeface="Arial" charset="0"/>
              </a:rPr>
              <a:t> </a:t>
            </a:r>
            <a:r>
              <a:rPr lang="vi-VN" sz="3200" dirty="0" smtClean="0">
                <a:latin typeface="Arial" charset="0"/>
                <a:ea typeface="Arial" charset="0"/>
                <a:cs typeface="Arial" charset="0"/>
              </a:rPr>
              <a:t>În medicina reproductivă a vacilor </a:t>
            </a:r>
            <a:r>
              <a:rPr lang="ro-RO" sz="3200" dirty="0" smtClean="0">
                <a:latin typeface="Arial" charset="0"/>
                <a:ea typeface="Arial" charset="0"/>
                <a:cs typeface="Arial" charset="0"/>
              </a:rPr>
              <a:t>pentru</a:t>
            </a:r>
            <a:r>
              <a:rPr lang="vi-VN" sz="3200" dirty="0" smtClean="0">
                <a:latin typeface="Arial" charset="0"/>
                <a:ea typeface="Arial" charset="0"/>
                <a:cs typeface="Arial" charset="0"/>
              </a:rPr>
              <a:t> lapte, PRP a fost introdus mai recent, pe baza înțelegerii faptului că factorii de creștere derivați din trombocite pot îmbunătăți mediul endometrial. Endometrul este bogat în receptori ai factorilor de creștere, molecule de adeziune, citokine, lipide și alți mediatori care reglează receptivitatea endometrială și dezvoltarea embrionară. În ciuda progreselor semnificative în tehnologiile de reproducere asistată (ART), eșecul implantării rămâne o limitare majoră care afectează eficiența reproductivă (Gonçalves și colab., 2019). Prin urmare, strategiile care vizează îmbunătățirea receptivității endometriale prezintă un interes considerabil.</a:t>
            </a:r>
            <a:r>
              <a:rPr lang="en-US" sz="3200" dirty="0" smtClean="0">
                <a:latin typeface="Arial" charset="0"/>
                <a:ea typeface="Arial" charset="0"/>
                <a:cs typeface="Arial" charset="0"/>
              </a:rPr>
              <a:t> </a:t>
            </a:r>
            <a:r>
              <a:rPr lang="vi-VN" sz="3200" dirty="0" smtClean="0">
                <a:latin typeface="Arial" charset="0"/>
                <a:ea typeface="Arial" charset="0"/>
                <a:cs typeface="Arial" charset="0"/>
              </a:rPr>
              <a:t>PRP este relativ ușor de obținut, este rentabil și bogat în molecule biologic active.</a:t>
            </a:r>
            <a:r>
              <a:rPr lang="vi-VN" sz="3200" dirty="0" smtClean="0">
                <a:latin typeface="Arial" pitchFamily="34" charset="0"/>
                <a:cs typeface="Arial" pitchFamily="34" charset="0"/>
              </a:rPr>
              <a:t> În medicina veterinară, utilizarea terapeutică a PRP rămâne mai puțin extinsă decât în ​​medicina umană, deși interesul este în continuă creștere. PRP a fost aplicat pentru a îmbunătăți repararea tendoanelor la cai (Rindermann și colab., 2010), pentru a sprijini vindecarea </a:t>
            </a:r>
            <a:r>
              <a:rPr lang="en-US" sz="3200" dirty="0" err="1" smtClean="0">
                <a:latin typeface="Arial" pitchFamily="34" charset="0"/>
                <a:cs typeface="Arial" pitchFamily="34" charset="0"/>
              </a:rPr>
              <a:t>leziunilor</a:t>
            </a:r>
            <a:r>
              <a:rPr lang="en-US" sz="3200" dirty="0" smtClean="0">
                <a:latin typeface="Arial" pitchFamily="34" charset="0"/>
                <a:cs typeface="Arial" pitchFamily="34" charset="0"/>
              </a:rPr>
              <a:t> </a:t>
            </a:r>
            <a:r>
              <a:rPr lang="vi-VN" sz="3200" dirty="0" smtClean="0">
                <a:latin typeface="Arial" pitchFamily="34" charset="0"/>
                <a:cs typeface="Arial" pitchFamily="34" charset="0"/>
              </a:rPr>
              <a:t>intestinale la porci (Fresno și colab., 2010) și pentru a trata leziunile cutanate </a:t>
            </a:r>
            <a:r>
              <a:rPr lang="en-US" sz="3200" dirty="0" smtClean="0">
                <a:latin typeface="Arial" pitchFamily="34" charset="0"/>
                <a:cs typeface="Arial" pitchFamily="34" charset="0"/>
              </a:rPr>
              <a:t>de </a:t>
            </a:r>
            <a:r>
              <a:rPr lang="en-US" sz="3200" dirty="0" err="1" smtClean="0">
                <a:latin typeface="Arial" pitchFamily="34" charset="0"/>
                <a:cs typeface="Arial" pitchFamily="34" charset="0"/>
              </a:rPr>
              <a:t>dimensiuni</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mari</a:t>
            </a:r>
            <a:r>
              <a:rPr lang="en-US" sz="3200" dirty="0" smtClean="0">
                <a:latin typeface="Arial" pitchFamily="34" charset="0"/>
                <a:cs typeface="Arial" pitchFamily="34" charset="0"/>
              </a:rPr>
              <a:t> </a:t>
            </a:r>
            <a:r>
              <a:rPr lang="vi-VN" sz="3200" dirty="0" smtClean="0">
                <a:latin typeface="Arial" pitchFamily="34" charset="0"/>
                <a:cs typeface="Arial" pitchFamily="34" charset="0"/>
              </a:rPr>
              <a:t>la câini (Kim și colab., 2009). În industria bovinelor, beneficiile sale potențiale au fost investigate în gestionarea mastitei bovine (Lange-Consiglio și colab., 2014), la vacile</a:t>
            </a:r>
            <a:r>
              <a:rPr lang="ro-RO" sz="3200" dirty="0" smtClean="0">
                <a:latin typeface="Arial" pitchFamily="34" charset="0"/>
                <a:cs typeface="Arial" pitchFamily="34" charset="0"/>
              </a:rPr>
              <a:t> infertile</a:t>
            </a:r>
            <a:r>
              <a:rPr lang="vi-VN" sz="3200" dirty="0" smtClean="0">
                <a:latin typeface="Arial" pitchFamily="34" charset="0"/>
                <a:cs typeface="Arial" pitchFamily="34" charset="0"/>
              </a:rPr>
              <a:t>(Lange</a:t>
            </a:r>
            <a:r>
              <a:rPr lang="en-US" sz="3200" dirty="0" smtClean="0">
                <a:latin typeface="Arial" pitchFamily="34" charset="0"/>
                <a:cs typeface="Arial" pitchFamily="34" charset="0"/>
              </a:rPr>
              <a:t>-</a:t>
            </a:r>
            <a:r>
              <a:rPr lang="vi-VN" sz="3200" dirty="0" smtClean="0">
                <a:latin typeface="Arial" pitchFamily="34" charset="0"/>
                <a:cs typeface="Arial" pitchFamily="34" charset="0"/>
              </a:rPr>
              <a:t>Consiglio și colab., 2015), pentru îmbunătățirea rec</a:t>
            </a:r>
            <a:r>
              <a:rPr lang="ro-RO" sz="3200" dirty="0" smtClean="0">
                <a:latin typeface="Arial" pitchFamily="34" charset="0"/>
                <a:cs typeface="Arial" pitchFamily="34" charset="0"/>
              </a:rPr>
              <a:t>oltării</a:t>
            </a:r>
            <a:r>
              <a:rPr lang="vi-VN" sz="3200" dirty="0" smtClean="0">
                <a:latin typeface="Arial" pitchFamily="34" charset="0"/>
                <a:cs typeface="Arial" pitchFamily="34" charset="0"/>
              </a:rPr>
              <a:t> embrionilor la vacile Holstein după administrarea intraovariană de PRP înainte de superovulație (Cremonesi și colab., 2020a) și în cazurile de hipofuncție ovariană bovină (Cremonesi și colab., 2020b).</a:t>
            </a:r>
            <a:endParaRPr lang="ro-RO" sz="3200" dirty="0" smtClean="0">
              <a:latin typeface="Arial" pitchFamily="34" charset="0"/>
              <a:cs typeface="Arial" pitchFamily="34" charset="0"/>
            </a:endParaRPr>
          </a:p>
          <a:p>
            <a:pPr algn="just"/>
            <a:r>
              <a:rPr lang="vi-VN" sz="3200" dirty="0" smtClean="0">
                <a:latin typeface="Arial" charset="0"/>
                <a:ea typeface="Arial" charset="0"/>
                <a:cs typeface="Arial" charset="0"/>
              </a:rPr>
              <a:t> Fiind un preparat autolog, este în general considerat netoxic și minim imunogen, ceea ce susține utilizarea sa ca terapie adjuvantă alături de tratamentele convenționale în diverse afecțiuni medicale, adesea cu rezultate clinice încurajatoare (Molina și colab., 2018).</a:t>
            </a:r>
            <a:r>
              <a:rPr lang="en-US" sz="3200" dirty="0" smtClean="0">
                <a:latin typeface="Arial" charset="0"/>
                <a:ea typeface="Arial" charset="0"/>
                <a:cs typeface="Arial" charset="0"/>
              </a:rPr>
              <a:t> </a:t>
            </a:r>
            <a:r>
              <a:rPr lang="vi-VN" sz="3200" dirty="0" smtClean="0">
                <a:latin typeface="Arial" charset="0"/>
                <a:ea typeface="Arial" charset="0"/>
                <a:cs typeface="Arial" charset="0"/>
              </a:rPr>
              <a:t>Această analiză oferă o prezentare generală concisă a PRP și rezumă dovezile actuale privind aplicarea sa în medicina reproductivă a vacilor de lapte.</a:t>
            </a:r>
            <a:endParaRPr lang="ro-RO" sz="3200" dirty="0" smtClean="0">
              <a:latin typeface="Arial" charset="0"/>
              <a:ea typeface="Arial" charset="0"/>
              <a:cs typeface="Arial" charset="0"/>
            </a:endParaRPr>
          </a:p>
        </p:txBody>
      </p:sp>
      <p:sp>
        <p:nvSpPr>
          <p:cNvPr id="21" name="TextBox 20"/>
          <p:cNvSpPr txBox="1"/>
          <p:nvPr/>
        </p:nvSpPr>
        <p:spPr>
          <a:xfrm>
            <a:off x="1891896" y="20204261"/>
            <a:ext cx="28359197" cy="707886"/>
          </a:xfrm>
          <a:prstGeom prst="rect">
            <a:avLst/>
          </a:prstGeom>
          <a:noFill/>
        </p:spPr>
        <p:txBody>
          <a:bodyPr wrap="square" rtlCol="0">
            <a:spAutoFit/>
          </a:bodyPr>
          <a:lstStyle/>
          <a:p>
            <a:r>
              <a:rPr lang="ro-RO" sz="4000" b="1" dirty="0" smtClean="0">
                <a:latin typeface="Arial" charset="0"/>
                <a:ea typeface="Arial" charset="0"/>
                <a:cs typeface="Arial" charset="0"/>
              </a:rPr>
              <a:t>MATERIAL ŞI METODE</a:t>
            </a:r>
          </a:p>
        </p:txBody>
      </p:sp>
      <p:sp>
        <p:nvSpPr>
          <p:cNvPr id="22" name="TextBox 21"/>
          <p:cNvSpPr txBox="1"/>
          <p:nvPr/>
        </p:nvSpPr>
        <p:spPr>
          <a:xfrm>
            <a:off x="2537364" y="26319600"/>
            <a:ext cx="29438061" cy="646331"/>
          </a:xfrm>
          <a:prstGeom prst="rect">
            <a:avLst/>
          </a:prstGeom>
          <a:noFill/>
        </p:spPr>
        <p:txBody>
          <a:bodyPr wrap="square" rtlCol="0">
            <a:spAutoFit/>
          </a:bodyPr>
          <a:lstStyle/>
          <a:p>
            <a:r>
              <a:rPr lang="ro-RO" sz="3600" b="1" dirty="0" smtClean="0">
                <a:latin typeface="Arial" charset="0"/>
                <a:ea typeface="Arial" charset="0"/>
                <a:cs typeface="Arial" charset="0"/>
              </a:rPr>
              <a:t>REZULTATE ȘI DISCUȚII</a:t>
            </a:r>
          </a:p>
        </p:txBody>
      </p:sp>
      <p:sp>
        <p:nvSpPr>
          <p:cNvPr id="23" name="TextBox 22"/>
          <p:cNvSpPr txBox="1"/>
          <p:nvPr/>
        </p:nvSpPr>
        <p:spPr>
          <a:xfrm>
            <a:off x="1891895" y="35132933"/>
            <a:ext cx="29665884" cy="4154984"/>
          </a:xfrm>
          <a:prstGeom prst="rect">
            <a:avLst/>
          </a:prstGeom>
          <a:noFill/>
        </p:spPr>
        <p:txBody>
          <a:bodyPr wrap="square" rtlCol="0">
            <a:spAutoFit/>
          </a:bodyPr>
          <a:lstStyle/>
          <a:p>
            <a:pPr algn="just"/>
            <a:r>
              <a:rPr lang="ro-RO" sz="4000" b="1" dirty="0" smtClean="0">
                <a:latin typeface="Arial" charset="0"/>
                <a:ea typeface="Arial" charset="0"/>
                <a:cs typeface="Arial" charset="0"/>
              </a:rPr>
              <a:t>CONCLUZII</a:t>
            </a:r>
          </a:p>
          <a:p>
            <a:pPr algn="just"/>
            <a:r>
              <a:rPr lang="vi-VN" sz="3200" dirty="0" smtClean="0">
                <a:latin typeface="Arial" charset="0"/>
                <a:ea typeface="Arial" charset="0"/>
                <a:cs typeface="Arial" charset="0"/>
              </a:rPr>
              <a:t>PRP autolog este un agent terapeutic rentabil și ușor disponibil, derivat din componente sanguine, iar odată ce eficacitatea sa în procesele regenerative tisulare este confirmată (în asociere cu alte terapii sau singur), ne putem aștepta la un interes crescut din partea medicilor veterinari și a fermierilor. S-au făcut încă câțiva pași de succes către implementarea acestei terapii alternative în medicina reproductivă bovină. Din păcate, lipsa standardizării privind tehnicile de preparare împiedică consensul asupra bioformulărilor PRP și a aplicării acestora. Este încă necesar să se identifice mecanismele specifice prin care trombocitele influențează recrutarea foliculară, dezvoltarea embrion</a:t>
            </a:r>
            <a:r>
              <a:rPr lang="en-US" sz="3200" dirty="0" smtClean="0">
                <a:latin typeface="Arial" charset="0"/>
                <a:ea typeface="Arial" charset="0"/>
                <a:cs typeface="Arial" charset="0"/>
              </a:rPr>
              <a:t>a</a:t>
            </a:r>
            <a:r>
              <a:rPr lang="ro-RO" sz="3200" dirty="0" smtClean="0">
                <a:latin typeface="Arial" charset="0"/>
                <a:ea typeface="Arial" charset="0"/>
                <a:cs typeface="Arial" charset="0"/>
              </a:rPr>
              <a:t>ră</a:t>
            </a:r>
            <a:r>
              <a:rPr lang="vi-VN" sz="3200" dirty="0" smtClean="0">
                <a:latin typeface="Arial" charset="0"/>
                <a:ea typeface="Arial" charset="0"/>
                <a:cs typeface="Arial" charset="0"/>
              </a:rPr>
              <a:t> și îmbunătățirea mediului uterin pentru a crește rata de implantare a embrionilor. Deși efectele benefice ale PRP sunt recunoscute la nivel mondial, există mai multe întrebări cu privire la mecanismul molecular al acestei abordări terapeutice. Pentru a spori cunoștințele despre biologia și mecanismul molecular al PRP în medicina reproductivă </a:t>
            </a:r>
            <a:r>
              <a:rPr lang="ro-RO" sz="3200" dirty="0" smtClean="0">
                <a:latin typeface="Arial" charset="0"/>
                <a:ea typeface="Arial" charset="0"/>
                <a:cs typeface="Arial" charset="0"/>
              </a:rPr>
              <a:t>veterinară</a:t>
            </a:r>
            <a:r>
              <a:rPr lang="vi-VN" sz="3200" dirty="0" smtClean="0">
                <a:latin typeface="Arial" charset="0"/>
                <a:ea typeface="Arial" charset="0"/>
                <a:cs typeface="Arial" charset="0"/>
              </a:rPr>
              <a:t>, sunt necesare studii clinice randomizate, controlate, cu eșantioane mari.</a:t>
            </a:r>
            <a:endParaRPr lang="ro-RO" sz="3200" dirty="0" smtClean="0">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smtClean="0">
                <a:latin typeface="Arial Black" panose="020B0A04020102020204" pitchFamily="34" charset="0"/>
              </a:rPr>
              <a:t>Conferința anuală</a:t>
            </a:r>
            <a:endParaRPr lang="en-US" sz="6000" b="1" dirty="0" smtClean="0">
              <a:latin typeface="Arial Black" panose="020B0A04020102020204" pitchFamily="34" charset="0"/>
            </a:endParaRPr>
          </a:p>
          <a:p>
            <a:pPr algn="ctr"/>
            <a:r>
              <a:rPr lang="en-US" sz="6000" b="1" dirty="0" smtClean="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smtClean="0">
                <a:latin typeface="Arial Black" panose="020B0A04020102020204" pitchFamily="34" charset="0"/>
              </a:rPr>
              <a:t>cercetarea</a:t>
            </a:r>
            <a:r>
              <a:rPr lang="en-US" sz="6000" b="1" dirty="0" smtClean="0">
                <a:latin typeface="Arial Black" panose="020B0A04020102020204" pitchFamily="34" charset="0"/>
              </a:rPr>
              <a:t> </a:t>
            </a:r>
            <a:r>
              <a:rPr lang="en-US" sz="6000" b="1" dirty="0" err="1" smtClean="0">
                <a:latin typeface="Arial Black" panose="020B0A04020102020204" pitchFamily="34" charset="0"/>
              </a:rPr>
              <a:t>agricolă</a:t>
            </a:r>
            <a:r>
              <a:rPr lang="en-US" sz="6000" b="1" dirty="0" smtClean="0">
                <a:latin typeface="Arial Black" panose="020B0A04020102020204" pitchFamily="34" charset="0"/>
              </a:rPr>
              <a:t> </a:t>
            </a:r>
            <a:endParaRPr lang="en-US" sz="6000" b="1" dirty="0">
              <a:latin typeface="Arial Black" panose="020B0A04020102020204" pitchFamily="34" charset="0"/>
            </a:endParaRP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smtClean="0">
                <a:latin typeface="Arial Black" panose="020B0A04020102020204" pitchFamily="34" charset="0"/>
              </a:rPr>
              <a:t>Edi</a:t>
            </a:r>
            <a:r>
              <a:rPr lang="ro-RO" sz="6000" b="1" dirty="0" err="1" smtClean="0">
                <a:latin typeface="Arial Black" panose="020B0A04020102020204" pitchFamily="34" charset="0"/>
              </a:rPr>
              <a:t>ția</a:t>
            </a:r>
            <a:r>
              <a:rPr lang="ro-RO" sz="6000" b="1" dirty="0" smtClean="0">
                <a:latin typeface="Arial Black" panose="020B0A04020102020204" pitchFamily="34" charset="0"/>
              </a:rPr>
              <a:t> a V-a – 2</a:t>
            </a:r>
            <a:r>
              <a:rPr lang="en-US" sz="6000" b="1" dirty="0" smtClean="0">
                <a:latin typeface="Arial Black" panose="020B0A04020102020204" pitchFamily="34" charset="0"/>
              </a:rPr>
              <a:t>8</a:t>
            </a:r>
            <a:r>
              <a:rPr lang="ro-RO" sz="6000" b="1" dirty="0" smtClean="0">
                <a:latin typeface="Arial Black" panose="020B0A04020102020204" pitchFamily="34" charset="0"/>
              </a:rPr>
              <a:t> mai 2026</a:t>
            </a:r>
          </a:p>
          <a:p>
            <a:endParaRPr lang="en-US" sz="6000" dirty="0"/>
          </a:p>
        </p:txBody>
      </p:sp>
      <p:pic>
        <p:nvPicPr>
          <p:cNvPr id="26" name="Picture 25"/>
          <p:cNvPicPr/>
          <p:nvPr/>
        </p:nvPicPr>
        <p:blipFill>
          <a:blip r:embed="rId4">
            <a:extLst>
              <a:ext uri="{28A0092B-C50C-407E-A947-70E740481C1C}">
                <a14:useLocalDpi xmlns:a14="http://schemas.microsoft.com/office/drawing/2010/main" xmlns="" val="0"/>
              </a:ext>
            </a:extLst>
          </a:blip>
          <a:srcRect/>
          <a:stretch>
            <a:fillRect/>
          </a:stretch>
        </p:blipFill>
        <p:spPr bwMode="auto">
          <a:xfrm>
            <a:off x="2069432" y="1347537"/>
            <a:ext cx="2904903" cy="4023330"/>
          </a:xfrm>
          <a:prstGeom prst="rect">
            <a:avLst/>
          </a:prstGeom>
          <a:noFill/>
        </p:spPr>
      </p:pic>
      <p:pic>
        <p:nvPicPr>
          <p:cNvPr id="27" name="Picture 26"/>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97846" y="20572090"/>
            <a:ext cx="15761047" cy="4226485"/>
          </a:xfrm>
          <a:prstGeom prst="rect">
            <a:avLst/>
          </a:prstGeom>
          <a:noFill/>
          <a:ln>
            <a:noFill/>
          </a:ln>
        </p:spPr>
      </p:pic>
      <p:sp>
        <p:nvSpPr>
          <p:cNvPr id="28" name="Rectangle 27"/>
          <p:cNvSpPr/>
          <p:nvPr/>
        </p:nvSpPr>
        <p:spPr>
          <a:xfrm>
            <a:off x="1891896" y="24749940"/>
            <a:ext cx="29466636" cy="1569660"/>
          </a:xfrm>
          <a:prstGeom prst="rect">
            <a:avLst/>
          </a:prstGeom>
        </p:spPr>
        <p:txBody>
          <a:bodyPr wrap="square">
            <a:spAutoFit/>
          </a:bodyPr>
          <a:lstStyle/>
          <a:p>
            <a:pPr algn="just"/>
            <a:r>
              <a:rPr lang="vi-VN" sz="3200" dirty="0" smtClean="0">
                <a:latin typeface="Arial" pitchFamily="34" charset="0"/>
                <a:cs typeface="Arial" pitchFamily="34" charset="0"/>
              </a:rPr>
              <a:t>Reprezentare schematică a protocolului </a:t>
            </a:r>
            <a:r>
              <a:rPr lang="ro-RO" sz="3200" dirty="0" smtClean="0">
                <a:latin typeface="Arial" pitchFamily="34" charset="0"/>
                <a:cs typeface="Arial" pitchFamily="34" charset="0"/>
              </a:rPr>
              <a:t>de obținerea a PRP</a:t>
            </a:r>
            <a:r>
              <a:rPr lang="vi-VN" sz="3200" dirty="0" smtClean="0">
                <a:latin typeface="Arial" pitchFamily="34" charset="0"/>
                <a:cs typeface="Arial" pitchFamily="34" charset="0"/>
              </a:rPr>
              <a:t>. În medicina reproductivă bovină, PRP poate fi utilizat pentru a potența terapia convențională pentru mastită, pentru a trata endometrita și pentru a îmbunătăți dezvoltarea foliculară, competența ovocitelor și mediul uterin pentru creșterea ratei de implantare a embrionilor. Adaptat după Gonçalves și colab., (2018).</a:t>
            </a:r>
            <a:endParaRPr lang="ro-RO" sz="3200" dirty="0">
              <a:latin typeface="Arial" pitchFamily="34" charset="0"/>
              <a:cs typeface="Arial" pitchFamily="34" charset="0"/>
            </a:endParaRPr>
          </a:p>
        </p:txBody>
      </p:sp>
      <p:pic>
        <p:nvPicPr>
          <p:cNvPr id="29" name="Picture 6"/>
          <p:cNvPicPr>
            <a:picLocks noChangeAspect="1" noChangeArrowheads="1"/>
          </p:cNvPicPr>
          <p:nvPr/>
        </p:nvPicPr>
        <p:blipFill>
          <a:blip r:embed="rId6"/>
          <a:srcRect/>
          <a:stretch>
            <a:fillRect/>
          </a:stretch>
        </p:blipFill>
        <p:spPr bwMode="auto">
          <a:xfrm>
            <a:off x="2230864" y="27946350"/>
            <a:ext cx="11216814" cy="6175136"/>
          </a:xfrm>
          <a:prstGeom prst="rect">
            <a:avLst/>
          </a:prstGeom>
          <a:noFill/>
          <a:ln w="9525">
            <a:noFill/>
            <a:miter lim="800000"/>
            <a:headEnd/>
            <a:tailEnd/>
          </a:ln>
        </p:spPr>
      </p:pic>
      <p:sp>
        <p:nvSpPr>
          <p:cNvPr id="30" name="Rectangle 29"/>
          <p:cNvSpPr/>
          <p:nvPr/>
        </p:nvSpPr>
        <p:spPr>
          <a:xfrm>
            <a:off x="4099988" y="27368212"/>
            <a:ext cx="6699013" cy="584775"/>
          </a:xfrm>
          <a:prstGeom prst="rect">
            <a:avLst/>
          </a:prstGeom>
        </p:spPr>
        <p:txBody>
          <a:bodyPr wrap="none">
            <a:spAutoFit/>
          </a:bodyPr>
          <a:lstStyle/>
          <a:p>
            <a:r>
              <a:rPr lang="ro-RO" sz="3200" b="1" dirty="0" smtClean="0">
                <a:latin typeface="Arial" pitchFamily="34" charset="0"/>
                <a:cs typeface="Arial" pitchFamily="34" charset="0"/>
              </a:rPr>
              <a:t>PRP ȘI HIPOFUNCȚIA OVARIANĂ</a:t>
            </a:r>
            <a:endParaRPr lang="ro-RO" sz="3200" b="1" dirty="0">
              <a:latin typeface="Arial" pitchFamily="34" charset="0"/>
              <a:cs typeface="Arial" pitchFamily="34" charset="0"/>
            </a:endParaRPr>
          </a:p>
        </p:txBody>
      </p:sp>
      <p:sp>
        <p:nvSpPr>
          <p:cNvPr id="31" name="Rectangle 30"/>
          <p:cNvSpPr/>
          <p:nvPr/>
        </p:nvSpPr>
        <p:spPr>
          <a:xfrm>
            <a:off x="2343353" y="34067170"/>
            <a:ext cx="11286922" cy="584775"/>
          </a:xfrm>
          <a:prstGeom prst="rect">
            <a:avLst/>
          </a:prstGeom>
        </p:spPr>
        <p:txBody>
          <a:bodyPr wrap="square">
            <a:spAutoFit/>
          </a:bodyPr>
          <a:lstStyle/>
          <a:p>
            <a:r>
              <a:rPr lang="vi-VN" sz="3200" dirty="0" smtClean="0">
                <a:latin typeface="Arial" pitchFamily="34" charset="0"/>
                <a:cs typeface="Arial" pitchFamily="34" charset="0"/>
              </a:rPr>
              <a:t>Rolul factorilor de creștere PRP implicați în foliculogeneză</a:t>
            </a:r>
            <a:endParaRPr lang="ro-RO" sz="3200" dirty="0">
              <a:latin typeface="Arial" pitchFamily="34" charset="0"/>
              <a:cs typeface="Arial" pitchFamily="34" charset="0"/>
            </a:endParaRPr>
          </a:p>
        </p:txBody>
      </p:sp>
      <p:pic>
        <p:nvPicPr>
          <p:cNvPr id="32" name="Picture 7"/>
          <p:cNvPicPr>
            <a:picLocks noChangeAspect="1" noChangeArrowheads="1"/>
          </p:cNvPicPr>
          <p:nvPr/>
        </p:nvPicPr>
        <p:blipFill>
          <a:blip r:embed="rId7"/>
          <a:srcRect/>
          <a:stretch>
            <a:fillRect/>
          </a:stretch>
        </p:blipFill>
        <p:spPr bwMode="auto">
          <a:xfrm>
            <a:off x="13630275" y="26904375"/>
            <a:ext cx="11468518" cy="8384883"/>
          </a:xfrm>
          <a:prstGeom prst="rect">
            <a:avLst/>
          </a:prstGeom>
          <a:noFill/>
          <a:ln w="9525">
            <a:noFill/>
            <a:miter lim="800000"/>
            <a:headEnd/>
            <a:tailEnd/>
          </a:ln>
        </p:spPr>
      </p:pic>
      <p:sp>
        <p:nvSpPr>
          <p:cNvPr id="33" name="Rectangle 32"/>
          <p:cNvSpPr/>
          <p:nvPr/>
        </p:nvSpPr>
        <p:spPr>
          <a:xfrm>
            <a:off x="15305053" y="26319600"/>
            <a:ext cx="7153433" cy="584775"/>
          </a:xfrm>
          <a:prstGeom prst="rect">
            <a:avLst/>
          </a:prstGeom>
        </p:spPr>
        <p:txBody>
          <a:bodyPr wrap="none">
            <a:spAutoFit/>
          </a:bodyPr>
          <a:lstStyle/>
          <a:p>
            <a:r>
              <a:rPr lang="it-IT" sz="3200" b="1" dirty="0" smtClean="0">
                <a:latin typeface="Arial" pitchFamily="34" charset="0"/>
                <a:cs typeface="Arial" pitchFamily="34" charset="0"/>
              </a:rPr>
              <a:t>PRP ȘI ENDOMETRITA LA </a:t>
            </a:r>
            <a:r>
              <a:rPr lang="ro-RO" sz="3200" b="1" dirty="0" smtClean="0">
                <a:latin typeface="Arial" pitchFamily="34" charset="0"/>
                <a:cs typeface="Arial" pitchFamily="34" charset="0"/>
              </a:rPr>
              <a:t>TAURINE</a:t>
            </a:r>
          </a:p>
        </p:txBody>
      </p:sp>
      <p:sp>
        <p:nvSpPr>
          <p:cNvPr id="34" name="Rectangle 33"/>
          <p:cNvSpPr/>
          <p:nvPr/>
        </p:nvSpPr>
        <p:spPr>
          <a:xfrm>
            <a:off x="25327394" y="27075825"/>
            <a:ext cx="5569944" cy="6986528"/>
          </a:xfrm>
          <a:prstGeom prst="rect">
            <a:avLst/>
          </a:prstGeom>
        </p:spPr>
        <p:txBody>
          <a:bodyPr wrap="square">
            <a:spAutoFit/>
          </a:bodyPr>
          <a:lstStyle/>
          <a:p>
            <a:r>
              <a:rPr lang="vi-VN" sz="3200" dirty="0" smtClean="0">
                <a:latin typeface="Arial" pitchFamily="34" charset="0"/>
                <a:cs typeface="Arial" pitchFamily="34" charset="0"/>
              </a:rPr>
              <a:t>Mecanisme potențiale ale PRP asupra receptivității endometriale în tehnologia de reproducere asistată. PRP ar putea îmbunătăți receptivitatea endometrială prin </a:t>
            </a:r>
            <a:r>
              <a:rPr lang="ro-RO" sz="3200" dirty="0" smtClean="0">
                <a:latin typeface="Arial" pitchFamily="34" charset="0"/>
                <a:cs typeface="Arial" pitchFamily="34" charset="0"/>
              </a:rPr>
              <a:t>accelerarea</a:t>
            </a:r>
            <a:r>
              <a:rPr lang="vi-VN" sz="3200" dirty="0" smtClean="0">
                <a:latin typeface="Arial" pitchFamily="34" charset="0"/>
                <a:cs typeface="Arial" pitchFamily="34" charset="0"/>
              </a:rPr>
              <a:t> proliferării celulare, vascularizației, proprietăților antiinflamatorii și reducerea gradului de fibroză, cu ajutorul peptidelor, factorului de creștere (GF) și </a:t>
            </a:r>
            <a:r>
              <a:rPr lang="vi-VN" sz="3200" smtClean="0">
                <a:latin typeface="Arial" pitchFamily="34" charset="0"/>
                <a:cs typeface="Arial" pitchFamily="34" charset="0"/>
              </a:rPr>
              <a:t>citokinelor </a:t>
            </a:r>
            <a:r>
              <a:rPr lang="vi-VN" sz="3200" smtClean="0">
                <a:latin typeface="Arial" pitchFamily="34" charset="0"/>
                <a:cs typeface="Arial" pitchFamily="34" charset="0"/>
              </a:rPr>
              <a:t>(Lin </a:t>
            </a:r>
            <a:r>
              <a:rPr lang="vi-VN" sz="3200" dirty="0" smtClean="0">
                <a:latin typeface="Arial" pitchFamily="34" charset="0"/>
                <a:cs typeface="Arial" pitchFamily="34" charset="0"/>
              </a:rPr>
              <a:t>și colab., 2021)</a:t>
            </a:r>
            <a:endParaRPr lang="ro-RO" sz="3200" dirty="0">
              <a:latin typeface="Arial" pitchFamily="34" charset="0"/>
              <a:cs typeface="Arial" pitchFamily="34" charset="0"/>
            </a:endParaRPr>
          </a:p>
        </p:txBody>
      </p:sp>
      <p:pic>
        <p:nvPicPr>
          <p:cNvPr id="35" name="Picture 34"/>
          <p:cNvPicPr/>
          <p:nvPr/>
        </p:nvPicPr>
        <p:blipFill>
          <a:blip r:embed="rId8" cstate="print">
            <a:lum bright="10000" contrast="-26000"/>
            <a:extLst>
              <a:ext uri="{28A0092B-C50C-407E-A947-70E740481C1C}">
                <a14:useLocalDpi xmlns:a14="http://schemas.microsoft.com/office/drawing/2010/main" xmlns="" val="0"/>
              </a:ext>
            </a:extLst>
          </a:blip>
          <a:stretch>
            <a:fillRect/>
          </a:stretch>
        </p:blipFill>
        <p:spPr>
          <a:xfrm>
            <a:off x="27807569" y="1684421"/>
            <a:ext cx="3408088" cy="3686446"/>
          </a:xfrm>
          <a:prstGeom prst="rect">
            <a:avLst/>
          </a:prstGeom>
          <a:noFill/>
        </p:spPr>
      </p:pic>
    </p:spTree>
    <p:extLst>
      <p:ext uri="{BB962C8B-B14F-4D97-AF65-F5344CB8AC3E}">
        <p14:creationId xmlns:p14="http://schemas.microsoft.com/office/powerpoint/2010/main" xmlns="" val="1478231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2862322"/>
          </a:xfrm>
          <a:prstGeom prst="rect">
            <a:avLst/>
          </a:prstGeom>
          <a:noFill/>
        </p:spPr>
        <p:txBody>
          <a:bodyPr wrap="square" rtlCol="0">
            <a:spAutoFit/>
          </a:bodyPr>
          <a:lstStyle/>
          <a:p>
            <a:pPr algn="ctr"/>
            <a:r>
              <a:rPr lang="en-US" sz="6000" b="1" dirty="0" smtClean="0">
                <a:latin typeface="Arial" pitchFamily="34" charset="0"/>
                <a:cs typeface="Arial" pitchFamily="34" charset="0"/>
              </a:rPr>
              <a:t>PLATELET-RICH PLASMA THERAPY: A PROMISING THERAPEUTIC APPROACH IN BOVINE REPRODUCTION</a:t>
            </a:r>
            <a:endParaRPr lang="ro-RO" sz="6000" dirty="0" smtClean="0">
              <a:latin typeface="Arial" pitchFamily="34" charset="0"/>
              <a:cs typeface="Arial" pitchFamily="34" charset="0"/>
            </a:endParaRPr>
          </a:p>
          <a:p>
            <a:pPr algn="ctr"/>
            <a:endParaRPr lang="en-US" sz="6000" b="1" dirty="0">
              <a:latin typeface="Arial" charset="0"/>
              <a:ea typeface="Arial" charset="0"/>
              <a:cs typeface="Arial" charset="0"/>
            </a:endParaRPr>
          </a:p>
        </p:txBody>
      </p:sp>
      <p:sp>
        <p:nvSpPr>
          <p:cNvPr id="19" name="TextBox 18"/>
          <p:cNvSpPr txBox="1"/>
          <p:nvPr/>
        </p:nvSpPr>
        <p:spPr>
          <a:xfrm>
            <a:off x="1967833" y="8669725"/>
            <a:ext cx="28359197" cy="3416320"/>
          </a:xfrm>
          <a:prstGeom prst="rect">
            <a:avLst/>
          </a:prstGeom>
          <a:noFill/>
        </p:spPr>
        <p:txBody>
          <a:bodyPr wrap="square" rtlCol="0">
            <a:spAutoFit/>
          </a:bodyPr>
          <a:lstStyle/>
          <a:p>
            <a:pPr algn="r"/>
            <a:r>
              <a:rPr lang="ro-RO" sz="3600" b="1" cap="all" dirty="0" smtClean="0">
                <a:latin typeface="Arial" pitchFamily="34" charset="0"/>
                <a:cs typeface="Arial" pitchFamily="34" charset="0"/>
              </a:rPr>
              <a:t>Borș </a:t>
            </a:r>
            <a:r>
              <a:rPr lang="ro-RO" sz="3600" b="1" dirty="0" smtClean="0">
                <a:latin typeface="Arial" pitchFamily="34" charset="0"/>
                <a:cs typeface="Arial" pitchFamily="34" charset="0"/>
              </a:rPr>
              <a:t>Silviu-Ionuț</a:t>
            </a:r>
            <a:r>
              <a:rPr lang="ro-RO" sz="3600" b="1" baseline="30000" dirty="0" smtClean="0">
                <a:latin typeface="Arial" pitchFamily="34" charset="0"/>
                <a:cs typeface="Arial" pitchFamily="34" charset="0"/>
              </a:rPr>
              <a:t>1</a:t>
            </a:r>
            <a:r>
              <a:rPr lang="ro-RO" sz="3600" b="1" cap="all" dirty="0" smtClean="0">
                <a:latin typeface="Arial" pitchFamily="34" charset="0"/>
                <a:cs typeface="Arial" pitchFamily="34" charset="0"/>
              </a:rPr>
              <a:t>*, Hârbu </a:t>
            </a:r>
            <a:r>
              <a:rPr lang="ro-RO" sz="3600" b="1" dirty="0" smtClean="0">
                <a:latin typeface="Arial" pitchFamily="34" charset="0"/>
                <a:cs typeface="Arial" pitchFamily="34" charset="0"/>
              </a:rPr>
              <a:t>Amalia-Ioana</a:t>
            </a:r>
            <a:r>
              <a:rPr lang="ro-RO" sz="3600" b="1" baseline="30000" dirty="0" smtClean="0">
                <a:latin typeface="Arial" pitchFamily="34" charset="0"/>
                <a:cs typeface="Arial" pitchFamily="34" charset="0"/>
              </a:rPr>
              <a:t>2</a:t>
            </a:r>
            <a:r>
              <a:rPr lang="ro-RO" sz="3600" b="1" dirty="0" smtClean="0">
                <a:latin typeface="Arial" pitchFamily="34" charset="0"/>
                <a:cs typeface="Arial" pitchFamily="34" charset="0"/>
              </a:rPr>
              <a:t>, ARITON Adina-Mirela</a:t>
            </a:r>
            <a:r>
              <a:rPr lang="ro-RO" sz="3600" b="1" baseline="30000" dirty="0" smtClean="0">
                <a:latin typeface="Arial" pitchFamily="34" charset="0"/>
                <a:cs typeface="Arial" pitchFamily="34" charset="0"/>
              </a:rPr>
              <a:t>1</a:t>
            </a:r>
            <a:r>
              <a:rPr lang="ro-RO" sz="3600" b="1" dirty="0" smtClean="0">
                <a:latin typeface="Arial" pitchFamily="34" charset="0"/>
                <a:cs typeface="Arial" pitchFamily="34" charset="0"/>
              </a:rPr>
              <a:t>, BUGEAC Teodor</a:t>
            </a:r>
            <a:r>
              <a:rPr lang="ro-RO" sz="3600" b="1" baseline="30000" dirty="0" smtClean="0">
                <a:latin typeface="Arial" pitchFamily="34" charset="0"/>
                <a:cs typeface="Arial" pitchFamily="34" charset="0"/>
              </a:rPr>
              <a:t>1</a:t>
            </a:r>
            <a:r>
              <a:rPr lang="ro-RO" sz="3600" b="1" dirty="0" smtClean="0">
                <a:latin typeface="Arial" pitchFamily="34" charset="0"/>
                <a:cs typeface="Arial" pitchFamily="34" charset="0"/>
              </a:rPr>
              <a:t>, POROȘNICU Ioana</a:t>
            </a:r>
            <a:r>
              <a:rPr lang="ro-RO" sz="3600" b="1" baseline="30000" dirty="0" smtClean="0">
                <a:latin typeface="Arial" pitchFamily="34" charset="0"/>
                <a:cs typeface="Arial" pitchFamily="34" charset="0"/>
              </a:rPr>
              <a:t>1</a:t>
            </a:r>
            <a:r>
              <a:rPr lang="ro-RO" sz="3600" b="1" dirty="0" smtClean="0">
                <a:latin typeface="Arial" pitchFamily="34" charset="0"/>
                <a:cs typeface="Arial" pitchFamily="34" charset="0"/>
              </a:rPr>
              <a:t>, VINTILĂ Vasile</a:t>
            </a:r>
            <a:r>
              <a:rPr lang="ro-RO" sz="3600" b="1" baseline="30000" dirty="0" smtClean="0">
                <a:latin typeface="Arial" pitchFamily="34" charset="0"/>
                <a:cs typeface="Arial" pitchFamily="34" charset="0"/>
              </a:rPr>
              <a:t>1</a:t>
            </a:r>
            <a:endParaRPr lang="ro-RO" sz="3600" dirty="0" smtClean="0">
              <a:latin typeface="Arial" pitchFamily="34" charset="0"/>
              <a:cs typeface="Arial" pitchFamily="34" charset="0"/>
            </a:endParaRPr>
          </a:p>
          <a:p>
            <a:pPr algn="r"/>
            <a:r>
              <a:rPr lang="ro-RO" sz="3600" b="1" cap="all" dirty="0" smtClean="0">
                <a:latin typeface="Arial" pitchFamily="34" charset="0"/>
                <a:cs typeface="Arial" pitchFamily="34" charset="0"/>
              </a:rPr>
              <a:t> </a:t>
            </a:r>
            <a:endParaRPr lang="ro-RO" sz="3600" dirty="0" smtClean="0">
              <a:latin typeface="Arial" pitchFamily="34" charset="0"/>
              <a:cs typeface="Arial" pitchFamily="34" charset="0"/>
            </a:endParaRPr>
          </a:p>
          <a:p>
            <a:pPr algn="r"/>
            <a:r>
              <a:rPr lang="en-US" sz="3600" baseline="30000" dirty="0" smtClean="0">
                <a:latin typeface="Arial" pitchFamily="34" charset="0"/>
                <a:cs typeface="Arial" pitchFamily="34" charset="0"/>
              </a:rPr>
              <a:t>1</a:t>
            </a:r>
            <a:r>
              <a:rPr lang="en-US" sz="3600" dirty="0" smtClean="0">
                <a:latin typeface="Arial" pitchFamily="34" charset="0"/>
                <a:cs typeface="Arial" pitchFamily="34" charset="0"/>
              </a:rPr>
              <a:t>Research and Development Station for Cattle Breeding, 707252 </a:t>
            </a:r>
            <a:r>
              <a:rPr lang="en-US" sz="3600" dirty="0" err="1" smtClean="0">
                <a:latin typeface="Arial" pitchFamily="34" charset="0"/>
                <a:cs typeface="Arial" pitchFamily="34" charset="0"/>
              </a:rPr>
              <a:t>Dancu</a:t>
            </a:r>
            <a:r>
              <a:rPr lang="en-US" sz="3600" dirty="0" smtClean="0">
                <a:latin typeface="Arial" pitchFamily="34" charset="0"/>
                <a:cs typeface="Arial" pitchFamily="34" charset="0"/>
              </a:rPr>
              <a:t>, </a:t>
            </a:r>
            <a:r>
              <a:rPr lang="en-US" sz="3600" dirty="0" err="1" smtClean="0">
                <a:latin typeface="Arial" pitchFamily="34" charset="0"/>
                <a:cs typeface="Arial" pitchFamily="34" charset="0"/>
              </a:rPr>
              <a:t>Iaşi</a:t>
            </a:r>
            <a:r>
              <a:rPr lang="en-US" sz="3600" dirty="0" smtClean="0">
                <a:latin typeface="Arial" pitchFamily="34" charset="0"/>
                <a:cs typeface="Arial" pitchFamily="34" charset="0"/>
              </a:rPr>
              <a:t>, Romania; </a:t>
            </a:r>
            <a:endParaRPr lang="ro-RO" sz="3600" dirty="0" smtClean="0">
              <a:latin typeface="Arial" pitchFamily="34" charset="0"/>
              <a:cs typeface="Arial" pitchFamily="34" charset="0"/>
            </a:endParaRPr>
          </a:p>
          <a:p>
            <a:pPr algn="r"/>
            <a:r>
              <a:rPr lang="en-US" sz="3600" baseline="30000" dirty="0" smtClean="0">
                <a:latin typeface="Arial" pitchFamily="34" charset="0"/>
                <a:cs typeface="Arial" pitchFamily="34" charset="0"/>
              </a:rPr>
              <a:t>2</a:t>
            </a:r>
            <a:r>
              <a:rPr lang="en-US" sz="3600" dirty="0" smtClean="0">
                <a:latin typeface="Arial" pitchFamily="34" charset="0"/>
                <a:cs typeface="Arial" pitchFamily="34" charset="0"/>
              </a:rPr>
              <a:t>University of Life Sciences „Ion </a:t>
            </a:r>
            <a:r>
              <a:rPr lang="en-US" sz="3600" dirty="0" err="1" smtClean="0">
                <a:latin typeface="Arial" pitchFamily="34" charset="0"/>
                <a:cs typeface="Arial" pitchFamily="34" charset="0"/>
              </a:rPr>
              <a:t>Ionescu</a:t>
            </a:r>
            <a:r>
              <a:rPr lang="en-US" sz="3600" dirty="0" smtClean="0">
                <a:latin typeface="Arial" pitchFamily="34" charset="0"/>
                <a:cs typeface="Arial" pitchFamily="34" charset="0"/>
              </a:rPr>
              <a:t> de la Brad” </a:t>
            </a:r>
            <a:r>
              <a:rPr lang="en-US" sz="3600" dirty="0" err="1" smtClean="0">
                <a:latin typeface="Arial" pitchFamily="34" charset="0"/>
                <a:cs typeface="Arial" pitchFamily="34" charset="0"/>
              </a:rPr>
              <a:t>Iaşi</a:t>
            </a:r>
            <a:r>
              <a:rPr lang="en-US" sz="3600" dirty="0" smtClean="0">
                <a:latin typeface="Arial" pitchFamily="34" charset="0"/>
                <a:cs typeface="Arial" pitchFamily="34" charset="0"/>
              </a:rPr>
              <a:t>, 700490 Iasi, Romania;</a:t>
            </a:r>
            <a:endParaRPr lang="ro-RO" sz="3600" dirty="0" smtClean="0">
              <a:latin typeface="Arial" pitchFamily="34" charset="0"/>
              <a:cs typeface="Arial" pitchFamily="34" charset="0"/>
            </a:endParaRPr>
          </a:p>
          <a:p>
            <a:pPr algn="r"/>
            <a:r>
              <a:rPr lang="en-GB" sz="3600" dirty="0" smtClean="0">
                <a:latin typeface="Arial" pitchFamily="34" charset="0"/>
                <a:cs typeface="Arial" pitchFamily="34" charset="0"/>
              </a:rPr>
              <a:t>*Corresponding author e-mail</a:t>
            </a:r>
            <a:r>
              <a:rPr lang="ro-RO" sz="3600" dirty="0" smtClean="0">
                <a:latin typeface="Arial" pitchFamily="34" charset="0"/>
                <a:cs typeface="Arial" pitchFamily="34" charset="0"/>
              </a:rPr>
              <a:t>: </a:t>
            </a:r>
            <a:r>
              <a:rPr lang="ro-RO" sz="3600" u="sng" dirty="0" smtClean="0">
                <a:latin typeface="Arial" pitchFamily="34" charset="0"/>
                <a:cs typeface="Arial" pitchFamily="34" charset="0"/>
                <a:hlinkClick r:id="rId2"/>
              </a:rPr>
              <a:t>bors.ionut@yahoo.com</a:t>
            </a:r>
            <a:r>
              <a:rPr lang="ro-RO" sz="3600" dirty="0" smtClean="0">
                <a:latin typeface="Arial" pitchFamily="34" charset="0"/>
                <a:cs typeface="Arial" pitchFamily="34" charset="0"/>
              </a:rPr>
              <a:t>, </a:t>
            </a:r>
            <a:r>
              <a:rPr lang="ro-RO" sz="3600" u="sng" dirty="0" smtClean="0">
                <a:latin typeface="Arial" pitchFamily="34" charset="0"/>
                <a:cs typeface="Arial" pitchFamily="34" charset="0"/>
              </a:rPr>
              <a:t>ionut.bors@scdb-dancu.ro</a:t>
            </a:r>
            <a:endParaRPr lang="ro-RO" sz="3600" dirty="0" smtClean="0">
              <a:latin typeface="Arial" pitchFamily="34" charset="0"/>
              <a:cs typeface="Arial" pitchFamily="34" charset="0"/>
            </a:endParaRPr>
          </a:p>
          <a:p>
            <a:pPr algn="r"/>
            <a:endParaRPr lang="ro-RO" sz="3600" b="1" i="1" dirty="0">
              <a:latin typeface="Arial" pitchFamily="34" charset="0"/>
              <a:ea typeface="Arial" charset="0"/>
              <a:cs typeface="Arial" pitchFamily="34" charset="0"/>
            </a:endParaRPr>
          </a:p>
        </p:txBody>
      </p:sp>
      <p:sp>
        <p:nvSpPr>
          <p:cNvPr id="20" name="TextBox 19"/>
          <p:cNvSpPr txBox="1"/>
          <p:nvPr/>
        </p:nvSpPr>
        <p:spPr>
          <a:xfrm>
            <a:off x="1691984" y="11219150"/>
            <a:ext cx="29713910" cy="8586966"/>
          </a:xfrm>
          <a:prstGeom prst="rect">
            <a:avLst/>
          </a:prstGeom>
          <a:noFill/>
        </p:spPr>
        <p:txBody>
          <a:bodyPr wrap="square" rtlCol="0">
            <a:spAutoFit/>
          </a:bodyPr>
          <a:lstStyle/>
          <a:p>
            <a:r>
              <a:rPr lang="ro-RO" sz="4000" b="1" dirty="0" smtClean="0">
                <a:latin typeface="Arial" charset="0"/>
                <a:ea typeface="Arial" charset="0"/>
                <a:cs typeface="Arial" charset="0"/>
              </a:rPr>
              <a:t>INTRODUCTION:</a:t>
            </a:r>
            <a:r>
              <a:rPr lang="en-US" sz="4000" b="1" dirty="0" smtClean="0">
                <a:latin typeface="Arial" charset="0"/>
                <a:ea typeface="Arial" charset="0"/>
                <a:cs typeface="Arial" charset="0"/>
              </a:rPr>
              <a:t> </a:t>
            </a:r>
            <a:endParaRPr lang="ro-RO" sz="4000" b="1" dirty="0" smtClean="0">
              <a:latin typeface="Arial" charset="0"/>
              <a:ea typeface="Arial" charset="0"/>
              <a:cs typeface="Arial" charset="0"/>
            </a:endParaRPr>
          </a:p>
          <a:p>
            <a:pPr algn="just"/>
            <a:r>
              <a:rPr lang="en-GB" sz="3200" dirty="0" smtClean="0">
                <a:latin typeface="Arial" pitchFamily="34" charset="0"/>
                <a:cs typeface="Arial" pitchFamily="34" charset="0"/>
              </a:rPr>
              <a:t>The history of platelet-rich plasma (PRP) dates back to the first publication in </a:t>
            </a:r>
            <a:r>
              <a:rPr lang="en-GB" sz="3200" i="1" dirty="0" smtClean="0">
                <a:latin typeface="Arial" pitchFamily="34" charset="0"/>
                <a:cs typeface="Arial" pitchFamily="34" charset="0"/>
              </a:rPr>
              <a:t>Nature</a:t>
            </a:r>
            <a:r>
              <a:rPr lang="en-GB" sz="3200" dirty="0" smtClean="0">
                <a:latin typeface="Arial" pitchFamily="34" charset="0"/>
                <a:cs typeface="Arial" pitchFamily="34" charset="0"/>
              </a:rPr>
              <a:t> (Kingsley, 1954), followed approximately a decade later by the first report describing its therapeutic application (Levin </a:t>
            </a:r>
            <a:r>
              <a:rPr lang="en-GB" sz="3200" i="1" dirty="0" smtClean="0">
                <a:latin typeface="Arial" pitchFamily="34" charset="0"/>
                <a:cs typeface="Arial" pitchFamily="34" charset="0"/>
              </a:rPr>
              <a:t>et al.</a:t>
            </a:r>
            <a:r>
              <a:rPr lang="en-GB" sz="3200" dirty="0" smtClean="0">
                <a:latin typeface="Arial" pitchFamily="34" charset="0"/>
                <a:cs typeface="Arial" pitchFamily="34" charset="0"/>
              </a:rPr>
              <a:t>, 1964). Since then, PRP has been increasingly used in both human and veterinary medicine due to its regenerative properties, which are attributed to the high concentration of </a:t>
            </a:r>
            <a:r>
              <a:rPr lang="en-GB" sz="3200" dirty="0" err="1" smtClean="0">
                <a:latin typeface="Arial" pitchFamily="34" charset="0"/>
                <a:cs typeface="Arial" pitchFamily="34" charset="0"/>
              </a:rPr>
              <a:t>autologous</a:t>
            </a:r>
            <a:r>
              <a:rPr lang="en-GB" sz="3200" dirty="0" smtClean="0">
                <a:latin typeface="Arial" pitchFamily="34" charset="0"/>
                <a:cs typeface="Arial" pitchFamily="34" charset="0"/>
              </a:rPr>
              <a:t> growth factors (Foster </a:t>
            </a:r>
            <a:r>
              <a:rPr lang="en-GB" sz="3200" i="1" dirty="0" smtClean="0">
                <a:latin typeface="Arial" pitchFamily="34" charset="0"/>
                <a:cs typeface="Arial" pitchFamily="34" charset="0"/>
              </a:rPr>
              <a:t>et al</a:t>
            </a:r>
            <a:r>
              <a:rPr lang="en-GB" sz="3200" dirty="0" smtClean="0">
                <a:latin typeface="Arial" pitchFamily="34" charset="0"/>
                <a:cs typeface="Arial" pitchFamily="34" charset="0"/>
              </a:rPr>
              <a:t>., 2009). </a:t>
            </a:r>
            <a:endParaRPr lang="ro-RO" sz="3200" dirty="0" smtClean="0">
              <a:latin typeface="Arial" pitchFamily="34" charset="0"/>
              <a:cs typeface="Arial" pitchFamily="34" charset="0"/>
            </a:endParaRPr>
          </a:p>
          <a:p>
            <a:pPr algn="just"/>
            <a:r>
              <a:rPr lang="en-GB" sz="3200" dirty="0" smtClean="0">
                <a:latin typeface="Arial" pitchFamily="34" charset="0"/>
                <a:cs typeface="Arial" pitchFamily="34" charset="0"/>
              </a:rPr>
              <a:t>In the reproductive medicine of dairy cows, PRP has been introduced more recently, based on the understanding that platelet-derived growth factors may enhance the endometrial environment. The </a:t>
            </a:r>
            <a:r>
              <a:rPr lang="en-GB" sz="3200" dirty="0" err="1" smtClean="0">
                <a:latin typeface="Arial" pitchFamily="34" charset="0"/>
                <a:cs typeface="Arial" pitchFamily="34" charset="0"/>
              </a:rPr>
              <a:t>endometrium</a:t>
            </a:r>
            <a:r>
              <a:rPr lang="en-GB" sz="3200" dirty="0" smtClean="0">
                <a:latin typeface="Arial" pitchFamily="34" charset="0"/>
                <a:cs typeface="Arial" pitchFamily="34" charset="0"/>
              </a:rPr>
              <a:t> is rich in growth factor receptors, adhesion molecules, cytokines, lipids, and other mediators that regulate endometrial receptivity and embryonic development. Despite significant advances in assisted reproductive technologies (ART), implantation failure remains a major limitation affecting reproductive efficiency (</a:t>
            </a:r>
            <a:r>
              <a:rPr lang="en-GB" sz="3200" dirty="0" err="1" smtClean="0">
                <a:latin typeface="Arial" pitchFamily="34" charset="0"/>
                <a:cs typeface="Arial" pitchFamily="34" charset="0"/>
              </a:rPr>
              <a:t>Gonçalves</a:t>
            </a:r>
            <a:r>
              <a:rPr lang="en-GB" sz="3200" dirty="0" smtClean="0">
                <a:latin typeface="Arial" pitchFamily="34" charset="0"/>
                <a:cs typeface="Arial" pitchFamily="34" charset="0"/>
              </a:rPr>
              <a:t> </a:t>
            </a:r>
            <a:r>
              <a:rPr lang="en-GB" sz="3200" i="1" dirty="0" smtClean="0">
                <a:latin typeface="Arial" pitchFamily="34" charset="0"/>
                <a:cs typeface="Arial" pitchFamily="34" charset="0"/>
              </a:rPr>
              <a:t>et al</a:t>
            </a:r>
            <a:r>
              <a:rPr lang="en-GB" sz="3200" dirty="0" smtClean="0">
                <a:latin typeface="Arial" pitchFamily="34" charset="0"/>
                <a:cs typeface="Arial" pitchFamily="34" charset="0"/>
              </a:rPr>
              <a:t>., 2019). Therefore, strategies aimed at improving endometrial receptivity are of considerable interest.</a:t>
            </a:r>
            <a:endParaRPr lang="ro-RO" sz="3200" dirty="0" smtClean="0">
              <a:latin typeface="Arial" pitchFamily="34" charset="0"/>
              <a:cs typeface="Arial" pitchFamily="34" charset="0"/>
            </a:endParaRPr>
          </a:p>
          <a:p>
            <a:pPr algn="just"/>
            <a:r>
              <a:rPr lang="en-GB" sz="3200" dirty="0" smtClean="0">
                <a:latin typeface="Arial" pitchFamily="34" charset="0"/>
                <a:cs typeface="Arial" pitchFamily="34" charset="0"/>
              </a:rPr>
              <a:t>PRP is relatively easy to obtain, cost-effective, and rich in biologically active molecules. In veterinary medicine, the therapeutic use of PRP remains less extensive than in human medicine, although interest is steadily increasing. PRP has been applied to enhance tendon repair in horses (</a:t>
            </a:r>
            <a:r>
              <a:rPr lang="en-GB" sz="3200" dirty="0" err="1" smtClean="0">
                <a:latin typeface="Arial" pitchFamily="34" charset="0"/>
                <a:cs typeface="Arial" pitchFamily="34" charset="0"/>
              </a:rPr>
              <a:t>Rindermann</a:t>
            </a:r>
            <a:r>
              <a:rPr lang="en-GB" sz="3200" dirty="0" smtClean="0">
                <a:latin typeface="Arial" pitchFamily="34" charset="0"/>
                <a:cs typeface="Arial" pitchFamily="34" charset="0"/>
              </a:rPr>
              <a:t> </a:t>
            </a:r>
            <a:r>
              <a:rPr lang="en-GB" sz="3200" i="1" dirty="0" smtClean="0">
                <a:latin typeface="Arial" pitchFamily="34" charset="0"/>
                <a:cs typeface="Arial" pitchFamily="34" charset="0"/>
              </a:rPr>
              <a:t>et al</a:t>
            </a:r>
            <a:r>
              <a:rPr lang="en-GB" sz="3200" dirty="0" smtClean="0">
                <a:latin typeface="Arial" pitchFamily="34" charset="0"/>
                <a:cs typeface="Arial" pitchFamily="34" charset="0"/>
              </a:rPr>
              <a:t>., 2010), to support intestinal wound healing in pigs (Fresno </a:t>
            </a:r>
            <a:r>
              <a:rPr lang="en-GB" sz="3200" i="1" dirty="0" smtClean="0">
                <a:latin typeface="Arial" pitchFamily="34" charset="0"/>
                <a:cs typeface="Arial" pitchFamily="34" charset="0"/>
              </a:rPr>
              <a:t>et al</a:t>
            </a:r>
            <a:r>
              <a:rPr lang="en-GB" sz="3200" dirty="0" smtClean="0">
                <a:latin typeface="Arial" pitchFamily="34" charset="0"/>
                <a:cs typeface="Arial" pitchFamily="34" charset="0"/>
              </a:rPr>
              <a:t>., 2010), and to treat large </a:t>
            </a:r>
            <a:r>
              <a:rPr lang="en-GB" sz="3200" dirty="0" err="1" smtClean="0">
                <a:latin typeface="Arial" pitchFamily="34" charset="0"/>
                <a:cs typeface="Arial" pitchFamily="34" charset="0"/>
              </a:rPr>
              <a:t>cutaneous</a:t>
            </a:r>
            <a:r>
              <a:rPr lang="en-GB" sz="3200" dirty="0" smtClean="0">
                <a:latin typeface="Arial" pitchFamily="34" charset="0"/>
                <a:cs typeface="Arial" pitchFamily="34" charset="0"/>
              </a:rPr>
              <a:t> lesions in dogs (Kim </a:t>
            </a:r>
            <a:r>
              <a:rPr lang="en-GB" sz="3200" i="1" dirty="0" smtClean="0">
                <a:latin typeface="Arial" pitchFamily="34" charset="0"/>
                <a:cs typeface="Arial" pitchFamily="34" charset="0"/>
              </a:rPr>
              <a:t>et al</a:t>
            </a:r>
            <a:r>
              <a:rPr lang="en-GB" sz="3200" dirty="0" smtClean="0">
                <a:latin typeface="Arial" pitchFamily="34" charset="0"/>
                <a:cs typeface="Arial" pitchFamily="34" charset="0"/>
              </a:rPr>
              <a:t>., 2009). Within the cattle industry, its potential benefits have been investigated in the management of bovine mastitis (Lange-</a:t>
            </a:r>
            <a:r>
              <a:rPr lang="en-GB" sz="3200" dirty="0" err="1" smtClean="0">
                <a:latin typeface="Arial" pitchFamily="34" charset="0"/>
                <a:cs typeface="Arial" pitchFamily="34" charset="0"/>
              </a:rPr>
              <a:t>Consiglio</a:t>
            </a:r>
            <a:r>
              <a:rPr lang="en-GB" sz="3200" dirty="0" smtClean="0">
                <a:latin typeface="Arial" pitchFamily="34" charset="0"/>
                <a:cs typeface="Arial" pitchFamily="34" charset="0"/>
              </a:rPr>
              <a:t> </a:t>
            </a:r>
            <a:r>
              <a:rPr lang="en-GB" sz="3200" i="1" dirty="0" smtClean="0">
                <a:latin typeface="Arial" pitchFamily="34" charset="0"/>
                <a:cs typeface="Arial" pitchFamily="34" charset="0"/>
              </a:rPr>
              <a:t>et al</a:t>
            </a:r>
            <a:r>
              <a:rPr lang="en-GB" sz="3200" dirty="0" smtClean="0">
                <a:latin typeface="Arial" pitchFamily="34" charset="0"/>
                <a:cs typeface="Arial" pitchFamily="34" charset="0"/>
              </a:rPr>
              <a:t>., 2014), in repeat</a:t>
            </a:r>
            <a:r>
              <a:rPr lang="ro-RO" sz="3200" dirty="0" smtClean="0">
                <a:latin typeface="Arial" pitchFamily="34" charset="0"/>
                <a:cs typeface="Arial" pitchFamily="34" charset="0"/>
              </a:rPr>
              <a:t>-</a:t>
            </a:r>
            <a:r>
              <a:rPr lang="en-GB" sz="3200" dirty="0" smtClean="0">
                <a:latin typeface="Arial" pitchFamily="34" charset="0"/>
                <a:cs typeface="Arial" pitchFamily="34" charset="0"/>
              </a:rPr>
              <a:t>breeder cows (Lange</a:t>
            </a:r>
            <a:r>
              <a:rPr lang="ro-RO" sz="3200" dirty="0" smtClean="0">
                <a:latin typeface="Arial" pitchFamily="34" charset="0"/>
                <a:cs typeface="Arial" pitchFamily="34" charset="0"/>
              </a:rPr>
              <a:t>-</a:t>
            </a:r>
            <a:r>
              <a:rPr lang="en-GB" sz="3200" dirty="0" err="1" smtClean="0">
                <a:latin typeface="Arial" pitchFamily="34" charset="0"/>
                <a:cs typeface="Arial" pitchFamily="34" charset="0"/>
              </a:rPr>
              <a:t>Consiglio</a:t>
            </a:r>
            <a:r>
              <a:rPr lang="en-GB" sz="3200" dirty="0" smtClean="0">
                <a:latin typeface="Arial" pitchFamily="34" charset="0"/>
                <a:cs typeface="Arial" pitchFamily="34" charset="0"/>
              </a:rPr>
              <a:t> </a:t>
            </a:r>
            <a:r>
              <a:rPr lang="en-GB" sz="3200" i="1" dirty="0" smtClean="0">
                <a:latin typeface="Arial" pitchFamily="34" charset="0"/>
                <a:cs typeface="Arial" pitchFamily="34" charset="0"/>
              </a:rPr>
              <a:t>et al</a:t>
            </a:r>
            <a:r>
              <a:rPr lang="en-GB" sz="3200" dirty="0" smtClean="0">
                <a:latin typeface="Arial" pitchFamily="34" charset="0"/>
                <a:cs typeface="Arial" pitchFamily="34" charset="0"/>
              </a:rPr>
              <a:t>., 2015), for improving embryo recovery in Holstein cows following intra-ovarian PRP administration prior to superovulation (</a:t>
            </a:r>
            <a:r>
              <a:rPr lang="en-GB" sz="3200" dirty="0" err="1" smtClean="0">
                <a:latin typeface="Arial" pitchFamily="34" charset="0"/>
                <a:cs typeface="Arial" pitchFamily="34" charset="0"/>
              </a:rPr>
              <a:t>Cremonesi</a:t>
            </a:r>
            <a:r>
              <a:rPr lang="en-GB" sz="3200" dirty="0" smtClean="0">
                <a:latin typeface="Arial" pitchFamily="34" charset="0"/>
                <a:cs typeface="Arial" pitchFamily="34" charset="0"/>
              </a:rPr>
              <a:t> </a:t>
            </a:r>
            <a:r>
              <a:rPr lang="en-GB" sz="3200" i="1" dirty="0" smtClean="0">
                <a:latin typeface="Arial" pitchFamily="34" charset="0"/>
                <a:cs typeface="Arial" pitchFamily="34" charset="0"/>
              </a:rPr>
              <a:t>et al</a:t>
            </a:r>
            <a:r>
              <a:rPr lang="en-GB" sz="3200" dirty="0" smtClean="0">
                <a:latin typeface="Arial" pitchFamily="34" charset="0"/>
                <a:cs typeface="Arial" pitchFamily="34" charset="0"/>
              </a:rPr>
              <a:t>., 2020a), and in cases of bovine ovarian </a:t>
            </a:r>
            <a:r>
              <a:rPr lang="en-GB" sz="3200" dirty="0" err="1" smtClean="0">
                <a:latin typeface="Arial" pitchFamily="34" charset="0"/>
                <a:cs typeface="Arial" pitchFamily="34" charset="0"/>
              </a:rPr>
              <a:t>hypofunction</a:t>
            </a:r>
            <a:r>
              <a:rPr lang="en-GB" sz="3200" dirty="0" smtClean="0">
                <a:latin typeface="Arial" pitchFamily="34" charset="0"/>
                <a:cs typeface="Arial" pitchFamily="34" charset="0"/>
              </a:rPr>
              <a:t> (</a:t>
            </a:r>
            <a:r>
              <a:rPr lang="en-GB" sz="3200" dirty="0" err="1" smtClean="0">
                <a:latin typeface="Arial" pitchFamily="34" charset="0"/>
                <a:cs typeface="Arial" pitchFamily="34" charset="0"/>
              </a:rPr>
              <a:t>Cremonesi</a:t>
            </a:r>
            <a:r>
              <a:rPr lang="en-GB" sz="3200" dirty="0" smtClean="0">
                <a:latin typeface="Arial" pitchFamily="34" charset="0"/>
                <a:cs typeface="Arial" pitchFamily="34" charset="0"/>
              </a:rPr>
              <a:t> </a:t>
            </a:r>
            <a:r>
              <a:rPr lang="en-GB" sz="3200" i="1" dirty="0" smtClean="0">
                <a:latin typeface="Arial" pitchFamily="34" charset="0"/>
                <a:cs typeface="Arial" pitchFamily="34" charset="0"/>
              </a:rPr>
              <a:t>et al</a:t>
            </a:r>
            <a:r>
              <a:rPr lang="en-GB" sz="3200" dirty="0" smtClean="0">
                <a:latin typeface="Arial" pitchFamily="34" charset="0"/>
                <a:cs typeface="Arial" pitchFamily="34" charset="0"/>
              </a:rPr>
              <a:t>., 2020b).</a:t>
            </a:r>
            <a:endParaRPr lang="ro-RO" sz="3200" dirty="0" smtClean="0">
              <a:latin typeface="Arial" pitchFamily="34" charset="0"/>
              <a:cs typeface="Arial" pitchFamily="34" charset="0"/>
            </a:endParaRPr>
          </a:p>
          <a:p>
            <a:pPr algn="just"/>
            <a:r>
              <a:rPr lang="en-GB" sz="3200" dirty="0" smtClean="0">
                <a:latin typeface="Arial" pitchFamily="34" charset="0"/>
                <a:cs typeface="Arial" pitchFamily="34" charset="0"/>
              </a:rPr>
              <a:t>As an autologous preparation, </a:t>
            </a:r>
            <a:r>
              <a:rPr lang="ro-RO" sz="3200" dirty="0" smtClean="0">
                <a:latin typeface="Arial" pitchFamily="34" charset="0"/>
                <a:cs typeface="Arial" pitchFamily="34" charset="0"/>
              </a:rPr>
              <a:t>PRP</a:t>
            </a:r>
            <a:r>
              <a:rPr lang="en-GB" sz="3200" dirty="0" smtClean="0">
                <a:latin typeface="Arial" pitchFamily="34" charset="0"/>
                <a:cs typeface="Arial" pitchFamily="34" charset="0"/>
              </a:rPr>
              <a:t> is generally considered non-toxic and minimally immunogenic, which supports its use as an adjuvant therapy alongside conventional treatments in various medical conditions, often with encouraging clinical outcomes (Molina </a:t>
            </a:r>
            <a:r>
              <a:rPr lang="en-GB" sz="3200" i="1" dirty="0" smtClean="0">
                <a:latin typeface="Arial" pitchFamily="34" charset="0"/>
                <a:cs typeface="Arial" pitchFamily="34" charset="0"/>
              </a:rPr>
              <a:t>et al</a:t>
            </a:r>
            <a:r>
              <a:rPr lang="en-GB" sz="3200" dirty="0" smtClean="0">
                <a:latin typeface="Arial" pitchFamily="34" charset="0"/>
                <a:cs typeface="Arial" pitchFamily="34" charset="0"/>
              </a:rPr>
              <a:t>., 2018).</a:t>
            </a:r>
            <a:endParaRPr lang="ro-RO" sz="3200" dirty="0" smtClean="0">
              <a:latin typeface="Arial" pitchFamily="34" charset="0"/>
              <a:cs typeface="Arial" pitchFamily="34" charset="0"/>
            </a:endParaRPr>
          </a:p>
          <a:p>
            <a:pPr algn="just"/>
            <a:r>
              <a:rPr lang="en-GB" sz="3200" dirty="0" smtClean="0">
                <a:latin typeface="Arial" pitchFamily="34" charset="0"/>
                <a:cs typeface="Arial" pitchFamily="34" charset="0"/>
              </a:rPr>
              <a:t>This review provides a concise overview of PRP and summarizes the current evidence regarding its application in the reproductive medicine of dairy cows.</a:t>
            </a:r>
            <a:endParaRPr lang="ro-RO" sz="3200" dirty="0" smtClean="0">
              <a:latin typeface="Arial" pitchFamily="34" charset="0"/>
              <a:cs typeface="Arial" pitchFamily="34" charset="0"/>
            </a:endParaRPr>
          </a:p>
        </p:txBody>
      </p:sp>
      <p:sp>
        <p:nvSpPr>
          <p:cNvPr id="21" name="TextBox 20"/>
          <p:cNvSpPr txBox="1"/>
          <p:nvPr/>
        </p:nvSpPr>
        <p:spPr>
          <a:xfrm>
            <a:off x="1891896" y="19806116"/>
            <a:ext cx="28359197" cy="6740307"/>
          </a:xfrm>
          <a:prstGeom prst="rect">
            <a:avLst/>
          </a:prstGeom>
          <a:noFill/>
        </p:spPr>
        <p:txBody>
          <a:bodyPr wrap="square" rtlCol="0">
            <a:spAutoFit/>
          </a:bodyPr>
          <a:lstStyle/>
          <a:p>
            <a:r>
              <a:rPr lang="ro-RO" sz="4000" b="1" dirty="0" smtClean="0">
                <a:latin typeface="Arial" charset="0"/>
                <a:ea typeface="Arial" charset="0"/>
                <a:cs typeface="Arial" charset="0"/>
              </a:rPr>
              <a:t>MATERIAL ŞI METHODS</a:t>
            </a:r>
          </a:p>
          <a:p>
            <a:endParaRPr lang="ro-RO" sz="4000" b="1" dirty="0" smtClean="0">
              <a:latin typeface="Arial" charset="0"/>
              <a:ea typeface="Arial" charset="0"/>
              <a:cs typeface="Arial" charset="0"/>
            </a:endParaRPr>
          </a:p>
          <a:p>
            <a:endParaRPr lang="ro-RO" sz="4000" b="1" dirty="0" smtClean="0">
              <a:latin typeface="Arial" charset="0"/>
              <a:ea typeface="Arial" charset="0"/>
              <a:cs typeface="Arial" charset="0"/>
            </a:endParaRPr>
          </a:p>
          <a:p>
            <a:pPr algn="just"/>
            <a:endParaRPr lang="ro-RO" sz="3600" b="1" dirty="0" smtClean="0">
              <a:latin typeface="Arial" charset="0"/>
              <a:ea typeface="Arial" charset="0"/>
              <a:cs typeface="Arial" charset="0"/>
            </a:endParaRPr>
          </a:p>
          <a:p>
            <a:pPr algn="just"/>
            <a:endParaRPr lang="ro-RO" sz="3600" b="1" dirty="0" smtClean="0">
              <a:latin typeface="Arial" charset="0"/>
              <a:ea typeface="Arial" charset="0"/>
              <a:cs typeface="Arial" charset="0"/>
            </a:endParaRPr>
          </a:p>
          <a:p>
            <a:pPr algn="just"/>
            <a:endParaRPr lang="ro-RO" sz="3600" b="1" dirty="0" smtClean="0">
              <a:latin typeface="Arial" charset="0"/>
              <a:ea typeface="Arial" charset="0"/>
              <a:cs typeface="Arial" charset="0"/>
            </a:endParaRPr>
          </a:p>
          <a:p>
            <a:pPr algn="just"/>
            <a:endParaRPr lang="ro-RO" sz="3600" b="1" dirty="0" smtClean="0">
              <a:latin typeface="Arial" charset="0"/>
              <a:ea typeface="Arial" charset="0"/>
              <a:cs typeface="Arial" charset="0"/>
            </a:endParaRPr>
          </a:p>
          <a:p>
            <a:pPr algn="just"/>
            <a:endParaRPr lang="ro-RO" sz="3600" b="1" dirty="0" smtClean="0">
              <a:latin typeface="Arial" charset="0"/>
              <a:ea typeface="Arial" charset="0"/>
              <a:cs typeface="Arial" charset="0"/>
            </a:endParaRPr>
          </a:p>
          <a:p>
            <a:pPr algn="just"/>
            <a:endParaRPr lang="ro-RO" sz="3600" b="1" dirty="0" smtClean="0">
              <a:latin typeface="Arial" charset="0"/>
              <a:ea typeface="Arial" charset="0"/>
              <a:cs typeface="Arial" charset="0"/>
            </a:endParaRPr>
          </a:p>
          <a:p>
            <a:pPr algn="just"/>
            <a:r>
              <a:rPr lang="en-GB" sz="3200" dirty="0" smtClean="0">
                <a:latin typeface="Arial" pitchFamily="34" charset="0"/>
                <a:cs typeface="Arial" pitchFamily="34" charset="0"/>
              </a:rPr>
              <a:t>Schematic representation of the Platelet-rich plasma protocol. In the bovine reproductive medicine the PRP can be use to potentiate the mastitis conventional therapy, to treat </a:t>
            </a:r>
            <a:r>
              <a:rPr lang="en-GB" sz="3200" dirty="0" err="1" smtClean="0">
                <a:latin typeface="Arial" pitchFamily="34" charset="0"/>
                <a:cs typeface="Arial" pitchFamily="34" charset="0"/>
              </a:rPr>
              <a:t>endometritis</a:t>
            </a:r>
            <a:r>
              <a:rPr lang="en-GB" sz="3200" dirty="0" smtClean="0">
                <a:latin typeface="Arial" pitchFamily="34" charset="0"/>
                <a:cs typeface="Arial" pitchFamily="34" charset="0"/>
              </a:rPr>
              <a:t> and to improve the follicular development, </a:t>
            </a:r>
            <a:r>
              <a:rPr lang="en-GB" sz="3200" dirty="0" err="1" smtClean="0">
                <a:latin typeface="Arial" pitchFamily="34" charset="0"/>
                <a:cs typeface="Arial" pitchFamily="34" charset="0"/>
              </a:rPr>
              <a:t>oocyte</a:t>
            </a:r>
            <a:r>
              <a:rPr lang="en-GB" sz="3200" dirty="0" smtClean="0">
                <a:latin typeface="Arial" pitchFamily="34" charset="0"/>
                <a:cs typeface="Arial" pitchFamily="34" charset="0"/>
              </a:rPr>
              <a:t> competence and uterine environment for increasing the embryos implantation rate. Adapted from </a:t>
            </a:r>
            <a:r>
              <a:rPr lang="en-GB" sz="3200" dirty="0" err="1" smtClean="0">
                <a:latin typeface="Arial" pitchFamily="34" charset="0"/>
                <a:cs typeface="Arial" pitchFamily="34" charset="0"/>
              </a:rPr>
              <a:t>Gonçalves</a:t>
            </a:r>
            <a:r>
              <a:rPr lang="en-GB" sz="3200" dirty="0" smtClean="0">
                <a:latin typeface="Arial" pitchFamily="34" charset="0"/>
                <a:cs typeface="Arial" pitchFamily="34" charset="0"/>
              </a:rPr>
              <a:t> </a:t>
            </a:r>
            <a:r>
              <a:rPr lang="en-GB" sz="3200" i="1" dirty="0" smtClean="0">
                <a:latin typeface="Arial" pitchFamily="34" charset="0"/>
                <a:cs typeface="Arial" pitchFamily="34" charset="0"/>
              </a:rPr>
              <a:t>et al</a:t>
            </a:r>
            <a:r>
              <a:rPr lang="en-GB" sz="3200" dirty="0" smtClean="0">
                <a:latin typeface="Arial" pitchFamily="34" charset="0"/>
                <a:cs typeface="Arial" pitchFamily="34" charset="0"/>
              </a:rPr>
              <a:t>., (2018).</a:t>
            </a:r>
            <a:endParaRPr lang="ro-RO" sz="3200" dirty="0" smtClean="0">
              <a:latin typeface="Arial" pitchFamily="34" charset="0"/>
              <a:cs typeface="Arial" pitchFamily="34" charset="0"/>
            </a:endParaRPr>
          </a:p>
        </p:txBody>
      </p:sp>
      <p:sp>
        <p:nvSpPr>
          <p:cNvPr id="22" name="TextBox 21"/>
          <p:cNvSpPr txBox="1"/>
          <p:nvPr/>
        </p:nvSpPr>
        <p:spPr>
          <a:xfrm>
            <a:off x="2069432" y="26590684"/>
            <a:ext cx="29438061" cy="2862322"/>
          </a:xfrm>
          <a:prstGeom prst="rect">
            <a:avLst/>
          </a:prstGeom>
          <a:noFill/>
        </p:spPr>
        <p:txBody>
          <a:bodyPr wrap="square" rtlCol="0">
            <a:spAutoFit/>
          </a:bodyPr>
          <a:lstStyle/>
          <a:p>
            <a:r>
              <a:rPr lang="ro-RO" sz="3600" b="1" dirty="0">
                <a:latin typeface="Arial" charset="0"/>
                <a:ea typeface="Arial" charset="0"/>
                <a:cs typeface="Arial" charset="0"/>
              </a:rPr>
              <a:t>RESULTS AND </a:t>
            </a:r>
            <a:r>
              <a:rPr lang="ro-RO" sz="3600" b="1" dirty="0" smtClean="0">
                <a:latin typeface="Arial" charset="0"/>
                <a:ea typeface="Arial" charset="0"/>
                <a:cs typeface="Arial" charset="0"/>
              </a:rPr>
              <a:t>DISCUSSIONS </a:t>
            </a:r>
          </a:p>
          <a:p>
            <a:endParaRPr lang="ro-RO" sz="3600" b="1" dirty="0" smtClean="0">
              <a:latin typeface="Arial" charset="0"/>
              <a:ea typeface="Arial" charset="0"/>
              <a:cs typeface="Arial" charset="0"/>
            </a:endParaRPr>
          </a:p>
          <a:p>
            <a:endParaRPr lang="ro-RO" sz="3600" b="1" dirty="0" smtClean="0"/>
          </a:p>
          <a:p>
            <a:endParaRPr lang="ro-RO" sz="3600" b="1" dirty="0" smtClean="0">
              <a:latin typeface="Arial" charset="0"/>
              <a:ea typeface="Arial" charset="0"/>
              <a:cs typeface="Arial" charset="0"/>
            </a:endParaRPr>
          </a:p>
          <a:p>
            <a:endParaRPr lang="ro-RO" sz="3600" b="1" dirty="0" smtClean="0">
              <a:latin typeface="Arial" charset="0"/>
              <a:ea typeface="Arial" charset="0"/>
              <a:cs typeface="Arial" charset="0"/>
            </a:endParaRPr>
          </a:p>
        </p:txBody>
      </p:sp>
      <p:sp>
        <p:nvSpPr>
          <p:cNvPr id="23" name="TextBox 22"/>
          <p:cNvSpPr txBox="1"/>
          <p:nvPr/>
        </p:nvSpPr>
        <p:spPr>
          <a:xfrm>
            <a:off x="1200352" y="35257616"/>
            <a:ext cx="30975098" cy="4154984"/>
          </a:xfrm>
          <a:prstGeom prst="rect">
            <a:avLst/>
          </a:prstGeom>
          <a:noFill/>
        </p:spPr>
        <p:txBody>
          <a:bodyPr wrap="square" rtlCol="0">
            <a:spAutoFit/>
          </a:bodyPr>
          <a:lstStyle/>
          <a:p>
            <a:r>
              <a:rPr lang="ro-RO" sz="4000" b="1" dirty="0" smtClean="0">
                <a:latin typeface="Arial" charset="0"/>
                <a:ea typeface="Arial" charset="0"/>
                <a:cs typeface="Arial" charset="0"/>
              </a:rPr>
              <a:t>CONCLUSIONS</a:t>
            </a:r>
          </a:p>
          <a:p>
            <a:pPr algn="just"/>
            <a:r>
              <a:rPr lang="en-US" sz="3200" dirty="0" smtClean="0">
                <a:latin typeface="Arial" pitchFamily="34" charset="0"/>
                <a:cs typeface="Arial" pitchFamily="34" charset="0"/>
              </a:rPr>
              <a:t>The </a:t>
            </a:r>
            <a:r>
              <a:rPr lang="en-US" sz="3200" dirty="0" err="1" smtClean="0">
                <a:latin typeface="Arial" pitchFamily="34" charset="0"/>
                <a:cs typeface="Arial" pitchFamily="34" charset="0"/>
              </a:rPr>
              <a:t>autologous</a:t>
            </a:r>
            <a:r>
              <a:rPr lang="en-US" sz="3200" dirty="0" smtClean="0">
                <a:latin typeface="Arial" pitchFamily="34" charset="0"/>
                <a:cs typeface="Arial" pitchFamily="34" charset="0"/>
              </a:rPr>
              <a:t> PRP is a cost-effective</a:t>
            </a:r>
            <a:r>
              <a:rPr lang="ro-RO" sz="3200" dirty="0" smtClean="0">
                <a:latin typeface="Arial" pitchFamily="34" charset="0"/>
                <a:cs typeface="Arial" pitchFamily="34" charset="0"/>
              </a:rPr>
              <a:t> and readily available therapeutic </a:t>
            </a:r>
            <a:r>
              <a:rPr lang="en-US" sz="3200" dirty="0" smtClean="0">
                <a:latin typeface="Arial" pitchFamily="34" charset="0"/>
                <a:cs typeface="Arial" pitchFamily="34" charset="0"/>
              </a:rPr>
              <a:t>agent </a:t>
            </a:r>
            <a:r>
              <a:rPr lang="ro-RO" sz="3200" dirty="0" smtClean="0">
                <a:latin typeface="Arial" pitchFamily="34" charset="0"/>
                <a:cs typeface="Arial" pitchFamily="34" charset="0"/>
              </a:rPr>
              <a:t>derived </a:t>
            </a:r>
            <a:r>
              <a:rPr lang="en-US" sz="3200" dirty="0" smtClean="0">
                <a:latin typeface="Arial" pitchFamily="34" charset="0"/>
                <a:cs typeface="Arial" pitchFamily="34" charset="0"/>
              </a:rPr>
              <a:t>from blood components, and once its efficacy</a:t>
            </a:r>
            <a:r>
              <a:rPr lang="ro-RO" sz="3200" dirty="0" smtClean="0">
                <a:latin typeface="Arial" pitchFamily="34" charset="0"/>
                <a:cs typeface="Arial" pitchFamily="34" charset="0"/>
              </a:rPr>
              <a:t> </a:t>
            </a:r>
            <a:r>
              <a:rPr lang="en-US" sz="3200" dirty="0" smtClean="0">
                <a:latin typeface="Arial" pitchFamily="34" charset="0"/>
                <a:cs typeface="Arial" pitchFamily="34" charset="0"/>
              </a:rPr>
              <a:t>in tissue regenerative processes is confirmed</a:t>
            </a:r>
            <a:r>
              <a:rPr lang="ro-RO" sz="3200" dirty="0" smtClean="0">
                <a:latin typeface="Arial" pitchFamily="34" charset="0"/>
                <a:cs typeface="Arial" pitchFamily="34" charset="0"/>
              </a:rPr>
              <a:t>,</a:t>
            </a:r>
            <a:r>
              <a:rPr lang="en-US" sz="3200" dirty="0" smtClean="0">
                <a:latin typeface="Arial" pitchFamily="34" charset="0"/>
                <a:cs typeface="Arial" pitchFamily="34" charset="0"/>
              </a:rPr>
              <a:t> </a:t>
            </a:r>
            <a:r>
              <a:rPr lang="en-US" sz="3200" dirty="0">
                <a:latin typeface="Arial" pitchFamily="34" charset="0"/>
                <a:cs typeface="Arial" pitchFamily="34" charset="0"/>
              </a:rPr>
              <a:t>either in association with other therapies or </a:t>
            </a:r>
            <a:r>
              <a:rPr lang="en-US" sz="3200" dirty="0" smtClean="0">
                <a:latin typeface="Arial" pitchFamily="34" charset="0"/>
                <a:cs typeface="Arial" pitchFamily="34" charset="0"/>
              </a:rPr>
              <a:t>alone, we could expect an increased interest</a:t>
            </a:r>
            <a:r>
              <a:rPr lang="ro-RO" sz="3200" dirty="0" smtClean="0">
                <a:latin typeface="Arial" pitchFamily="34" charset="0"/>
                <a:cs typeface="Arial" pitchFamily="34" charset="0"/>
              </a:rPr>
              <a:t> </a:t>
            </a:r>
            <a:r>
              <a:rPr lang="en-US" sz="3200" dirty="0" smtClean="0">
                <a:latin typeface="Arial" pitchFamily="34" charset="0"/>
                <a:cs typeface="Arial" pitchFamily="34" charset="0"/>
              </a:rPr>
              <a:t>from veterinarians and farmers. A few </a:t>
            </a:r>
            <a:r>
              <a:rPr lang="ro-RO" sz="3200" dirty="0" smtClean="0">
                <a:latin typeface="Arial" pitchFamily="34" charset="0"/>
                <a:cs typeface="Arial" pitchFamily="34" charset="0"/>
              </a:rPr>
              <a:t>more</a:t>
            </a:r>
            <a:r>
              <a:rPr lang="en-US" sz="3200" dirty="0" smtClean="0">
                <a:latin typeface="Arial" pitchFamily="34" charset="0"/>
                <a:cs typeface="Arial" pitchFamily="34" charset="0"/>
              </a:rPr>
              <a:t>, successful steps</a:t>
            </a:r>
            <a:r>
              <a:rPr lang="ro-RO" sz="3200" dirty="0" smtClean="0">
                <a:latin typeface="Arial" pitchFamily="34" charset="0"/>
                <a:cs typeface="Arial" pitchFamily="34" charset="0"/>
              </a:rPr>
              <a:t> </a:t>
            </a:r>
            <a:r>
              <a:rPr lang="en-US" sz="3200" dirty="0" smtClean="0">
                <a:latin typeface="Arial" pitchFamily="34" charset="0"/>
                <a:cs typeface="Arial" pitchFamily="34" charset="0"/>
              </a:rPr>
              <a:t>have been made towards the implementation of this alternative</a:t>
            </a:r>
            <a:r>
              <a:rPr lang="ro-RO" sz="3200" dirty="0" smtClean="0">
                <a:latin typeface="Arial" pitchFamily="34" charset="0"/>
                <a:cs typeface="Arial" pitchFamily="34" charset="0"/>
              </a:rPr>
              <a:t> </a:t>
            </a:r>
            <a:r>
              <a:rPr lang="en-US" sz="3200" dirty="0" smtClean="0">
                <a:latin typeface="Arial" pitchFamily="34" charset="0"/>
                <a:cs typeface="Arial" pitchFamily="34" charset="0"/>
              </a:rPr>
              <a:t>therapy in bovine reproductive medicine. Unfortunately, the lack of</a:t>
            </a:r>
            <a:r>
              <a:rPr lang="ro-RO" sz="3200" dirty="0" smtClean="0">
                <a:latin typeface="Arial" pitchFamily="34" charset="0"/>
                <a:cs typeface="Arial" pitchFamily="34" charset="0"/>
              </a:rPr>
              <a:t> standardization concerning preparation techniques hinders consensus on PRP </a:t>
            </a:r>
            <a:r>
              <a:rPr lang="ro-RO" sz="3200" dirty="0">
                <a:latin typeface="Arial" pitchFamily="34" charset="0"/>
                <a:cs typeface="Arial" pitchFamily="34" charset="0"/>
              </a:rPr>
              <a:t>bioformulations  </a:t>
            </a:r>
            <a:r>
              <a:rPr lang="en-US" sz="3200" dirty="0" smtClean="0">
                <a:latin typeface="Arial" pitchFamily="34" charset="0"/>
                <a:cs typeface="Arial" pitchFamily="34" charset="0"/>
              </a:rPr>
              <a:t>and their application. It is still necessary</a:t>
            </a:r>
            <a:r>
              <a:rPr lang="ro-RO" sz="3200" dirty="0" smtClean="0">
                <a:latin typeface="Arial" pitchFamily="34" charset="0"/>
                <a:cs typeface="Arial" pitchFamily="34" charset="0"/>
              </a:rPr>
              <a:t> </a:t>
            </a:r>
            <a:r>
              <a:rPr lang="en-US" sz="3200" dirty="0" smtClean="0">
                <a:latin typeface="Arial" pitchFamily="34" charset="0"/>
                <a:cs typeface="Arial" pitchFamily="34" charset="0"/>
              </a:rPr>
              <a:t>to identify the specific mechanisms by which platelets influence follicular</a:t>
            </a:r>
            <a:r>
              <a:rPr lang="ro-RO" sz="3200" dirty="0" smtClean="0">
                <a:latin typeface="Arial" pitchFamily="34" charset="0"/>
                <a:cs typeface="Arial" pitchFamily="34" charset="0"/>
              </a:rPr>
              <a:t> recruitment, embryo development and </a:t>
            </a:r>
            <a:r>
              <a:rPr lang="en-US" sz="3200" dirty="0" smtClean="0">
                <a:latin typeface="Arial" pitchFamily="34" charset="0"/>
                <a:cs typeface="Arial" pitchFamily="34" charset="0"/>
              </a:rPr>
              <a:t>improvement </a:t>
            </a:r>
            <a:r>
              <a:rPr lang="en-US" sz="3200" dirty="0">
                <a:latin typeface="Arial" pitchFamily="34" charset="0"/>
                <a:cs typeface="Arial" pitchFamily="34" charset="0"/>
              </a:rPr>
              <a:t>of the uterine environment </a:t>
            </a:r>
            <a:r>
              <a:rPr lang="en-US" sz="3200" dirty="0" smtClean="0">
                <a:latin typeface="Arial" pitchFamily="34" charset="0"/>
                <a:cs typeface="Arial" pitchFamily="34" charset="0"/>
              </a:rPr>
              <a:t>to increase the embryo implantation rate. Although</a:t>
            </a:r>
            <a:r>
              <a:rPr lang="ro-RO" sz="3200" dirty="0" smtClean="0">
                <a:latin typeface="Arial" pitchFamily="34" charset="0"/>
                <a:cs typeface="Arial" pitchFamily="34" charset="0"/>
              </a:rPr>
              <a:t> </a:t>
            </a:r>
            <a:r>
              <a:rPr lang="en-US" sz="3200" dirty="0" smtClean="0">
                <a:latin typeface="Arial" pitchFamily="34" charset="0"/>
                <a:cs typeface="Arial" pitchFamily="34" charset="0"/>
              </a:rPr>
              <a:t>the beneficial effects of PRP are acknowledged worldwide, there</a:t>
            </a:r>
            <a:r>
              <a:rPr lang="ro-RO" sz="3200" dirty="0" smtClean="0">
                <a:latin typeface="Arial" pitchFamily="34" charset="0"/>
                <a:cs typeface="Arial" pitchFamily="34" charset="0"/>
              </a:rPr>
              <a:t> </a:t>
            </a:r>
            <a:r>
              <a:rPr lang="en-US" sz="3200" dirty="0" smtClean="0">
                <a:latin typeface="Arial" pitchFamily="34" charset="0"/>
                <a:cs typeface="Arial" pitchFamily="34" charset="0"/>
              </a:rPr>
              <a:t>are several questions about the molecular mechanism of this therapeutic</a:t>
            </a:r>
            <a:r>
              <a:rPr lang="ro-RO" sz="3200" dirty="0" smtClean="0">
                <a:latin typeface="Arial" pitchFamily="34" charset="0"/>
                <a:cs typeface="Arial" pitchFamily="34" charset="0"/>
              </a:rPr>
              <a:t> </a:t>
            </a:r>
            <a:r>
              <a:rPr lang="en-US" sz="3200" dirty="0" smtClean="0">
                <a:latin typeface="Arial" pitchFamily="34" charset="0"/>
                <a:cs typeface="Arial" pitchFamily="34" charset="0"/>
              </a:rPr>
              <a:t>approach. To increase knowledge of the biology and molecular</a:t>
            </a:r>
            <a:r>
              <a:rPr lang="ro-RO" sz="3200" dirty="0" smtClean="0">
                <a:latin typeface="Arial" pitchFamily="34" charset="0"/>
                <a:cs typeface="Arial" pitchFamily="34" charset="0"/>
              </a:rPr>
              <a:t> </a:t>
            </a:r>
            <a:r>
              <a:rPr lang="en-US" sz="3200" dirty="0" smtClean="0">
                <a:latin typeface="Arial" pitchFamily="34" charset="0"/>
                <a:cs typeface="Arial" pitchFamily="34" charset="0"/>
              </a:rPr>
              <a:t>mechanism of the PRP in </a:t>
            </a:r>
            <a:r>
              <a:rPr lang="en-US" sz="3200" dirty="0">
                <a:latin typeface="Arial" pitchFamily="34" charset="0"/>
                <a:cs typeface="Arial" pitchFamily="34" charset="0"/>
              </a:rPr>
              <a:t>animal reproductive </a:t>
            </a:r>
            <a:r>
              <a:rPr lang="en-US" sz="3200" dirty="0" smtClean="0">
                <a:latin typeface="Arial" pitchFamily="34" charset="0"/>
                <a:cs typeface="Arial" pitchFamily="34" charset="0"/>
              </a:rPr>
              <a:t>medicine</a:t>
            </a:r>
            <a:r>
              <a:rPr lang="ro-RO" sz="3200" smtClean="0">
                <a:latin typeface="Arial" pitchFamily="34" charset="0"/>
                <a:cs typeface="Arial" pitchFamily="34" charset="0"/>
              </a:rPr>
              <a:t> </a:t>
            </a:r>
            <a:r>
              <a:rPr lang="en-US" sz="3200" smtClean="0">
                <a:latin typeface="Arial" pitchFamily="34" charset="0"/>
                <a:cs typeface="Arial" pitchFamily="34" charset="0"/>
              </a:rPr>
              <a:t>more</a:t>
            </a:r>
            <a:r>
              <a:rPr lang="ro-RO" sz="3200" dirty="0" smtClean="0">
                <a:latin typeface="Arial" pitchFamily="34" charset="0"/>
                <a:cs typeface="Arial" pitchFamily="34" charset="0"/>
              </a:rPr>
              <a:t> </a:t>
            </a:r>
            <a:r>
              <a:rPr lang="en-US" sz="3200" dirty="0" smtClean="0">
                <a:latin typeface="Arial" pitchFamily="34" charset="0"/>
                <a:cs typeface="Arial" pitchFamily="34" charset="0"/>
              </a:rPr>
              <a:t>randomized, controlled trials with large sample sizes are</a:t>
            </a:r>
            <a:r>
              <a:rPr lang="ro-RO" sz="3200" dirty="0" smtClean="0">
                <a:latin typeface="Arial" pitchFamily="34" charset="0"/>
                <a:cs typeface="Arial" pitchFamily="34" charset="0"/>
              </a:rPr>
              <a:t> necessary.</a:t>
            </a:r>
            <a:endParaRPr lang="ro-RO" sz="3200" dirty="0">
              <a:latin typeface="Arial" pitchFamily="34" charset="0"/>
              <a:ea typeface="Arial" charset="0"/>
              <a:cs typeface="Arial" pitchFamily="34"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a:t>
            </a:r>
            <a:r>
              <a:rPr lang="en-US" sz="6000" b="1" dirty="0" err="1">
                <a:latin typeface="Arial Black" panose="020B0A04020102020204" pitchFamily="34" charset="0"/>
              </a:rPr>
              <a:t>prospectives</a:t>
            </a:r>
            <a:r>
              <a:rPr lang="en-US" sz="6000" b="1" dirty="0">
                <a:latin typeface="Arial Black" panose="020B0A04020102020204" pitchFamily="34" charset="0"/>
              </a:rPr>
              <a:t>” </a:t>
            </a:r>
            <a:endParaRPr lang="ro-RO" sz="6000" b="1" dirty="0" smtClean="0">
              <a:latin typeface="Arial Black" panose="020B0A04020102020204" pitchFamily="34" charset="0"/>
            </a:endParaRPr>
          </a:p>
          <a:p>
            <a:pPr algn="ctr"/>
            <a:r>
              <a:rPr lang="en-US" sz="6000" b="1" dirty="0" smtClean="0">
                <a:latin typeface="Arial Black" panose="020B0A04020102020204" pitchFamily="34" charset="0"/>
              </a:rPr>
              <a:t>May </a:t>
            </a:r>
            <a:r>
              <a:rPr lang="en-US" sz="6000" b="1" dirty="0">
                <a:latin typeface="Arial Black" panose="020B0A04020102020204" pitchFamily="34" charset="0"/>
              </a:rPr>
              <a:t>28, 2026</a:t>
            </a:r>
          </a:p>
          <a:p>
            <a:endParaRPr lang="en-US" sz="6000" dirty="0"/>
          </a:p>
        </p:txBody>
      </p:sp>
      <p:pic>
        <p:nvPicPr>
          <p:cNvPr id="26" name="Picture 25"/>
          <p:cNvPicPr/>
          <p:nvPr/>
        </p:nvPicPr>
        <p:blipFill>
          <a:blip r:embed="rId3">
            <a:extLst>
              <a:ext uri="{28A0092B-C50C-407E-A947-70E740481C1C}">
                <a14:useLocalDpi xmlns:a14="http://schemas.microsoft.com/office/drawing/2010/main" xmlns="" val="0"/>
              </a:ext>
            </a:extLst>
          </a:blip>
          <a:srcRect/>
          <a:stretch>
            <a:fillRect/>
          </a:stretch>
        </p:blipFill>
        <p:spPr bwMode="auto">
          <a:xfrm>
            <a:off x="2069432" y="1347537"/>
            <a:ext cx="2904903" cy="4023330"/>
          </a:xfrm>
          <a:prstGeom prst="rect">
            <a:avLst/>
          </a:prstGeom>
          <a:noFill/>
        </p:spPr>
      </p:pic>
      <p:pic>
        <p:nvPicPr>
          <p:cNvPr id="27" name="Picture 2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00924" y="20776640"/>
            <a:ext cx="15761047" cy="4226485"/>
          </a:xfrm>
          <a:prstGeom prst="rect">
            <a:avLst/>
          </a:prstGeom>
          <a:noFill/>
          <a:ln>
            <a:noFill/>
          </a:ln>
        </p:spPr>
      </p:pic>
      <p:sp>
        <p:nvSpPr>
          <p:cNvPr id="32" name="TextBox 31"/>
          <p:cNvSpPr txBox="1"/>
          <p:nvPr/>
        </p:nvSpPr>
        <p:spPr>
          <a:xfrm>
            <a:off x="1771853" y="34501391"/>
            <a:ext cx="11136945" cy="584775"/>
          </a:xfrm>
          <a:prstGeom prst="rect">
            <a:avLst/>
          </a:prstGeom>
          <a:noFill/>
        </p:spPr>
        <p:txBody>
          <a:bodyPr wrap="square" rtlCol="0">
            <a:spAutoFit/>
          </a:bodyPr>
          <a:lstStyle/>
          <a:p>
            <a:r>
              <a:rPr lang="ro-RO" sz="3200" dirty="0" smtClean="0">
                <a:latin typeface="Arial" pitchFamily="34" charset="0"/>
                <a:cs typeface="Arial" pitchFamily="34" charset="0"/>
              </a:rPr>
              <a:t>The roles of PRP growth factors involved in folliculogenesis</a:t>
            </a:r>
            <a:endParaRPr lang="ro-RO" sz="3200" dirty="0">
              <a:latin typeface="Arial" pitchFamily="34" charset="0"/>
              <a:cs typeface="Arial" pitchFamily="34" charset="0"/>
            </a:endParaRPr>
          </a:p>
        </p:txBody>
      </p:sp>
      <p:pic>
        <p:nvPicPr>
          <p:cNvPr id="1030" name="Picture 6"/>
          <p:cNvPicPr>
            <a:picLocks noChangeAspect="1" noChangeArrowheads="1"/>
          </p:cNvPicPr>
          <p:nvPr/>
        </p:nvPicPr>
        <p:blipFill>
          <a:blip r:embed="rId5"/>
          <a:srcRect/>
          <a:stretch>
            <a:fillRect/>
          </a:stretch>
        </p:blipFill>
        <p:spPr bwMode="auto">
          <a:xfrm>
            <a:off x="1691984" y="28326255"/>
            <a:ext cx="11216814" cy="6175136"/>
          </a:xfrm>
          <a:prstGeom prst="rect">
            <a:avLst/>
          </a:prstGeom>
          <a:noFill/>
          <a:ln w="9525">
            <a:noFill/>
            <a:miter lim="800000"/>
            <a:headEnd/>
            <a:tailEnd/>
          </a:ln>
        </p:spPr>
      </p:pic>
      <p:pic>
        <p:nvPicPr>
          <p:cNvPr id="1031" name="Picture 7"/>
          <p:cNvPicPr>
            <a:picLocks noChangeAspect="1" noChangeArrowheads="1"/>
          </p:cNvPicPr>
          <p:nvPr/>
        </p:nvPicPr>
        <p:blipFill>
          <a:blip r:embed="rId6"/>
          <a:srcRect/>
          <a:stretch>
            <a:fillRect/>
          </a:stretch>
        </p:blipFill>
        <p:spPr bwMode="auto">
          <a:xfrm>
            <a:off x="13994093" y="27136725"/>
            <a:ext cx="11468518" cy="8384883"/>
          </a:xfrm>
          <a:prstGeom prst="rect">
            <a:avLst/>
          </a:prstGeom>
          <a:noFill/>
          <a:ln w="9525">
            <a:noFill/>
            <a:miter lim="800000"/>
            <a:headEnd/>
            <a:tailEnd/>
          </a:ln>
        </p:spPr>
      </p:pic>
      <p:sp>
        <p:nvSpPr>
          <p:cNvPr id="35" name="Rectangle 34"/>
          <p:cNvSpPr/>
          <p:nvPr/>
        </p:nvSpPr>
        <p:spPr>
          <a:xfrm>
            <a:off x="25624600" y="27278983"/>
            <a:ext cx="5781294" cy="7478970"/>
          </a:xfrm>
          <a:prstGeom prst="rect">
            <a:avLst/>
          </a:prstGeom>
        </p:spPr>
        <p:txBody>
          <a:bodyPr wrap="square">
            <a:spAutoFit/>
          </a:bodyPr>
          <a:lstStyle/>
          <a:p>
            <a:pPr algn="just"/>
            <a:r>
              <a:rPr lang="en-US" sz="3200" dirty="0" smtClean="0">
                <a:latin typeface="Arial" pitchFamily="34" charset="0"/>
                <a:cs typeface="Arial" pitchFamily="34" charset="0"/>
              </a:rPr>
              <a:t>Potential mechanisms of PRP on endometrial receptivity in assisted reproductive technology. PRP might improve the</a:t>
            </a:r>
            <a:r>
              <a:rPr lang="ro-RO" sz="3200" dirty="0" smtClean="0">
                <a:latin typeface="Arial" pitchFamily="34" charset="0"/>
                <a:cs typeface="Arial" pitchFamily="34" charset="0"/>
              </a:rPr>
              <a:t> </a:t>
            </a:r>
            <a:r>
              <a:rPr lang="en-US" sz="3200" dirty="0" smtClean="0">
                <a:latin typeface="Arial" pitchFamily="34" charset="0"/>
                <a:cs typeface="Arial" pitchFamily="34" charset="0"/>
              </a:rPr>
              <a:t>endometrial receptivity through the improvement of cell proliferation, </a:t>
            </a:r>
            <a:r>
              <a:rPr lang="en-US" sz="3200" dirty="0" err="1" smtClean="0">
                <a:latin typeface="Arial" pitchFamily="34" charset="0"/>
                <a:cs typeface="Arial" pitchFamily="34" charset="0"/>
              </a:rPr>
              <a:t>vascularization</a:t>
            </a:r>
            <a:r>
              <a:rPr lang="en-US" sz="3200" dirty="0" smtClean="0">
                <a:latin typeface="Arial" pitchFamily="34" charset="0"/>
                <a:cs typeface="Arial" pitchFamily="34" charset="0"/>
              </a:rPr>
              <a:t>, anti-inflammatory</a:t>
            </a:r>
            <a:r>
              <a:rPr lang="ro-RO" sz="3200" dirty="0" smtClean="0">
                <a:latin typeface="Arial" pitchFamily="34" charset="0"/>
                <a:cs typeface="Arial" pitchFamily="34" charset="0"/>
              </a:rPr>
              <a:t> </a:t>
            </a:r>
            <a:r>
              <a:rPr lang="en-US" sz="3200" dirty="0" smtClean="0">
                <a:latin typeface="Arial" pitchFamily="34" charset="0"/>
                <a:cs typeface="Arial" pitchFamily="34" charset="0"/>
              </a:rPr>
              <a:t>properties, and the reduction in</a:t>
            </a:r>
          </a:p>
          <a:p>
            <a:pPr algn="just"/>
            <a:r>
              <a:rPr lang="en-US" sz="3200" dirty="0" smtClean="0">
                <a:latin typeface="Arial" pitchFamily="34" charset="0"/>
                <a:cs typeface="Arial" pitchFamily="34" charset="0"/>
              </a:rPr>
              <a:t>the degree of fibrosis, with the help of the concentrated peptides, GFs and cytokines in PRP (cited after Lin et al., 2021)</a:t>
            </a:r>
            <a:endParaRPr lang="ro-RO" sz="3200" dirty="0">
              <a:latin typeface="Arial" pitchFamily="34" charset="0"/>
              <a:cs typeface="Arial" pitchFamily="34" charset="0"/>
            </a:endParaRPr>
          </a:p>
        </p:txBody>
      </p:sp>
      <p:sp>
        <p:nvSpPr>
          <p:cNvPr id="39" name="Rectangle 38"/>
          <p:cNvSpPr/>
          <p:nvPr/>
        </p:nvSpPr>
        <p:spPr>
          <a:xfrm>
            <a:off x="16134047" y="26637675"/>
            <a:ext cx="7716087" cy="584775"/>
          </a:xfrm>
          <a:prstGeom prst="rect">
            <a:avLst/>
          </a:prstGeom>
        </p:spPr>
        <p:txBody>
          <a:bodyPr wrap="none">
            <a:spAutoFit/>
          </a:bodyPr>
          <a:lstStyle/>
          <a:p>
            <a:pPr algn="ctr"/>
            <a:r>
              <a:rPr lang="pt-BR" sz="3200" b="1" dirty="0" smtClean="0">
                <a:latin typeface="Arial" pitchFamily="34" charset="0"/>
                <a:cs typeface="Arial" pitchFamily="34" charset="0"/>
              </a:rPr>
              <a:t>PRP AND ENDOMETRITIS IN ANIMALS</a:t>
            </a:r>
            <a:endParaRPr lang="ro-RO" sz="3200" b="1" dirty="0" smtClean="0">
              <a:latin typeface="Arial" pitchFamily="34" charset="0"/>
              <a:cs typeface="Arial" pitchFamily="34" charset="0"/>
            </a:endParaRPr>
          </a:p>
        </p:txBody>
      </p:sp>
      <p:sp>
        <p:nvSpPr>
          <p:cNvPr id="41" name="Rectangle 40"/>
          <p:cNvSpPr/>
          <p:nvPr/>
        </p:nvSpPr>
        <p:spPr>
          <a:xfrm>
            <a:off x="3098132" y="27665670"/>
            <a:ext cx="7497309" cy="584775"/>
          </a:xfrm>
          <a:prstGeom prst="rect">
            <a:avLst/>
          </a:prstGeom>
        </p:spPr>
        <p:txBody>
          <a:bodyPr wrap="none">
            <a:spAutoFit/>
          </a:bodyPr>
          <a:lstStyle/>
          <a:p>
            <a:r>
              <a:rPr lang="en-US" sz="3200" b="1" dirty="0" smtClean="0">
                <a:latin typeface="Arial" pitchFamily="34" charset="0"/>
                <a:cs typeface="Arial" pitchFamily="34" charset="0"/>
              </a:rPr>
              <a:t>PRP AND OVARIAN HYPOFUNCTION</a:t>
            </a:r>
            <a:endParaRPr lang="ro-RO" sz="3200" dirty="0">
              <a:latin typeface="Arial" pitchFamily="34" charset="0"/>
              <a:cs typeface="Arial" pitchFamily="34" charset="0"/>
            </a:endParaRPr>
          </a:p>
        </p:txBody>
      </p:sp>
      <p:pic>
        <p:nvPicPr>
          <p:cNvPr id="42" name="Picture 41"/>
          <p:cNvPicPr/>
          <p:nvPr/>
        </p:nvPicPr>
        <p:blipFill>
          <a:blip r:embed="rId7" cstate="print">
            <a:lum bright="10000" contrast="-26000"/>
            <a:extLst>
              <a:ext uri="{28A0092B-C50C-407E-A947-70E740481C1C}">
                <a14:useLocalDpi xmlns:a14="http://schemas.microsoft.com/office/drawing/2010/main" xmlns="" val="0"/>
              </a:ext>
            </a:extLst>
          </a:blip>
          <a:stretch>
            <a:fillRect/>
          </a:stretch>
        </p:blipFill>
        <p:spPr>
          <a:xfrm>
            <a:off x="27807569" y="1684421"/>
            <a:ext cx="3408088" cy="3686446"/>
          </a:xfrm>
          <a:prstGeom prst="rect">
            <a:avLst/>
          </a:prstGeom>
          <a:noFill/>
        </p:spPr>
      </p:pic>
    </p:spTree>
    <p:extLst>
      <p:ext uri="{BB962C8B-B14F-4D97-AF65-F5344CB8AC3E}">
        <p14:creationId xmlns:p14="http://schemas.microsoft.com/office/powerpoint/2010/main" xmlns="" val="2260547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1402</TotalTime>
  <Words>1456</Words>
  <Application>Microsoft Office PowerPoint</Application>
  <PresentationFormat>Custom</PresentationFormat>
  <Paragraphs>58</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Borș</cp:lastModifiedBy>
  <cp:revision>177</cp:revision>
  <cp:lastPrinted>2020-03-30T08:43:16Z</cp:lastPrinted>
  <dcterms:created xsi:type="dcterms:W3CDTF">2015-08-26T05:25:30Z</dcterms:created>
  <dcterms:modified xsi:type="dcterms:W3CDTF">2026-05-15T05:29:53Z</dcterms:modified>
</cp:coreProperties>
</file>